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2" r:id="rId2"/>
    <p:sldId id="263" r:id="rId3"/>
    <p:sldId id="264" r:id="rId4"/>
    <p:sldId id="265" r:id="rId5"/>
    <p:sldId id="267" r:id="rId6"/>
    <p:sldId id="268" r:id="rId7"/>
    <p:sldId id="269" r:id="rId8"/>
    <p:sldId id="307" r:id="rId9"/>
    <p:sldId id="306" r:id="rId10"/>
    <p:sldId id="305" r:id="rId11"/>
    <p:sldId id="304" r:id="rId12"/>
    <p:sldId id="302" r:id="rId13"/>
    <p:sldId id="301" r:id="rId14"/>
    <p:sldId id="300" r:id="rId15"/>
    <p:sldId id="299" r:id="rId16"/>
    <p:sldId id="298" r:id="rId17"/>
    <p:sldId id="297" r:id="rId18"/>
    <p:sldId id="296" r:id="rId19"/>
    <p:sldId id="295" r:id="rId20"/>
    <p:sldId id="294" r:id="rId21"/>
    <p:sldId id="309" r:id="rId22"/>
    <p:sldId id="284" r:id="rId23"/>
    <p:sldId id="293" r:id="rId24"/>
    <p:sldId id="286" r:id="rId25"/>
    <p:sldId id="287" r:id="rId26"/>
    <p:sldId id="308" r:id="rId27"/>
    <p:sldId id="310" r:id="rId2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napToObjects="1">
      <p:cViewPr>
        <p:scale>
          <a:sx n="76" d="100"/>
          <a:sy n="76" d="100"/>
        </p:scale>
        <p:origin x="-123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9" d="100"/>
          <a:sy n="69" d="100"/>
        </p:scale>
        <p:origin x="-2568" y="-12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pPr/>
              <a:t>25/07/2018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4C7BF-CF94-4E3C-BD46-2950344A7747}" type="datetimeFigureOut">
              <a:rPr lang="en-GB" smtClean="0"/>
              <a:pPr/>
              <a:t>25/07/2018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F513F-CFD7-4CD6-852D-684103D9364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104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5B714-1A76-4366-95AF-3099279B677F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/>
              <a:t>Hier beginnen met: Naast de bekende en vanzelfsprekende veranderingen die elke zwangere vrouw ondergaat zijn er ook wat aspecten belangrijk die de pharmacokinetiek veranderen. </a:t>
            </a:r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52D996-FB7B-42B9-8BCD-982EF52CB81F}" type="slidenum">
              <a:rPr lang="nl-NL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/>
              <a:t>Hier beginnen met: Naast de bekende en vanzelfsprekende veranderingen die elke zwangere vrouw ondergaat zijn er ook wat aspecten belangrijk die de pharmacokinetiek veranderen. </a:t>
            </a:r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52D996-FB7B-42B9-8BCD-982EF52CB81F}" type="slidenum">
              <a:rPr lang="nl-NL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/>
              <a:t>Hier beginnen met: Naast de bekende en vanzelfsprekende veranderingen die elke zwangere vrouw ondergaat zijn er ook wat aspecten belangrijk die de pharmacokinetiek veranderen. </a:t>
            </a:r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52D996-FB7B-42B9-8BCD-982EF52CB81F}" type="slidenum">
              <a:rPr lang="nl-NL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/>
              <a:t>Hier beginnen met: Naast de bekende en vanzelfsprekende veranderingen die elke zwangere vrouw ondergaat zijn er ook wat aspecten belangrijk die de pharmacokinetiek veranderen. </a:t>
            </a:r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52D996-FB7B-42B9-8BCD-982EF52CB81F}" type="slidenum">
              <a:rPr lang="nl-NL"/>
              <a:pPr/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/>
              <a:t>Hier beginnen met: Naast de bekende en vanzelfsprekende veranderingen die elke zwangere vrouw ondergaat zijn er ook wat aspecten belangrijk die de pharmacokinetiek veranderen. </a:t>
            </a:r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52D996-FB7B-42B9-8BCD-982EF52CB81F}" type="slidenum">
              <a:rPr lang="nl-NL"/>
              <a:pPr/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/>
              <a:t>Hier beginnen met: Naast de bekende en vanzelfsprekende veranderingen die elke zwangere vrouw ondergaat zijn er ook wat aspecten belangrijk die de pharmacokinetiek veranderen. </a:t>
            </a:r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52D996-FB7B-42B9-8BCD-982EF52CB81F}" type="slidenum">
              <a:rPr lang="nl-NL"/>
              <a:pPr/>
              <a:t>18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/>
              <a:t>Hier beginnen met: Naast de bekende en vanzelfsprekende veranderingen die elke zwangere vrouw ondergaat zijn er ook wat aspecten belangrijk die de pharmacokinetiek veranderen. </a:t>
            </a:r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52D996-FB7B-42B9-8BCD-982EF52CB81F}" type="slidenum">
              <a:rPr lang="nl-NL"/>
              <a:pPr/>
              <a:t>19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/>
              <a:t>Hier beginnen met: Naast de bekende en vanzelfsprekende veranderingen die elke zwangere vrouw ondergaat zijn er ook wat aspecten belangrijk die de pharmacokinetiek veranderen. </a:t>
            </a:r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52D996-FB7B-42B9-8BCD-982EF52CB81F}" type="slidenum">
              <a:rPr lang="nl-NL"/>
              <a:pPr/>
              <a:t>20</a:t>
            </a:fld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/>
              <a:t>Hier beginnen met: Naast de bekende en vanzelfsprekende veranderingen die elke zwangere vrouw ondergaat zijn er ook wat aspecten belangrijk die de pharmacokinetiek veranderen. </a:t>
            </a:r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52D996-FB7B-42B9-8BCD-982EF52CB81F}" type="slidenum">
              <a:rPr lang="nl-NL"/>
              <a:pPr/>
              <a:t>21</a:t>
            </a:fld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/>
              <a:t>Hier beginnen met: Naast de bekende en vanzelfsprekende veranderingen die elke zwangere vrouw ondergaat zijn er ook wat aspecten belangrijk die de pharmacokinetiek veranderen. </a:t>
            </a:r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52D996-FB7B-42B9-8BCD-982EF52CB81F}" type="slidenum">
              <a:rPr lang="nl-NL"/>
              <a:pPr/>
              <a:t>22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15B714-1A76-4366-95AF-3099279B677F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/>
              <a:t>Hier beginnen met: Naast de bekende en vanzelfsprekende veranderingen die elke zwangere vrouw ondergaat zijn er ook wat aspecten belangrijk die de pharmacokinetiek veranderen. </a:t>
            </a:r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52D996-FB7B-42B9-8BCD-982EF52CB81F}" type="slidenum">
              <a:rPr lang="nl-NL"/>
              <a:pPr/>
              <a:t>23</a:t>
            </a:fld>
            <a:endParaRPr 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/>
              <a:t>Hier beginnen met: Naast de bekende en vanzelfsprekende veranderingen die elke zwangere vrouw ondergaat zijn er ook wat aspecten belangrijk die de pharmacokinetiek veranderen. </a:t>
            </a:r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52D996-FB7B-42B9-8BCD-982EF52CB81F}" type="slidenum">
              <a:rPr lang="nl-NL"/>
              <a:pPr/>
              <a:t>26</a:t>
            </a:fld>
            <a:endParaRPr lang="nl-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altLang="en-US" smtClean="0"/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862" y="9428272"/>
            <a:ext cx="2946275" cy="4966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25" tIns="44862" rIns="89725" bIns="44862"/>
          <a:lstStyle/>
          <a:p>
            <a:fld id="{56D9B0F6-FA49-44BE-A6DC-F42DEED23B99}" type="slidenum">
              <a:rPr lang="nl-NL" altLang="en-US"/>
              <a:pPr/>
              <a:t>27</a:t>
            </a:fld>
            <a:endParaRPr lang="nl-NL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altLang="en-US" smtClean="0"/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862" y="9428272"/>
            <a:ext cx="2946275" cy="49667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725" tIns="44862" rIns="89725" bIns="44862"/>
          <a:lstStyle/>
          <a:p>
            <a:fld id="{56D9B0F6-FA49-44BE-A6DC-F42DEED23B99}" type="slidenum">
              <a:rPr lang="nl-NL" altLang="en-US"/>
              <a:pPr/>
              <a:t>4</a:t>
            </a:fld>
            <a:endParaRPr lang="nl-NL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52D996-FB7B-42B9-8BCD-982EF52CB81F}" type="slidenum">
              <a:rPr lang="nl-NL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/>
              <a:t>Hier beginnen met: Naast de bekende en vanzelfsprekende veranderingen die elke zwangere vrouw ondergaat zijn er ook wat aspecten belangrijk die de pharmacokinetiek veranderen. </a:t>
            </a:r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52D996-FB7B-42B9-8BCD-982EF52CB81F}" type="slidenum">
              <a:rPr lang="nl-NL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/>
              <a:t>Hier beginnen met: Naast de bekende en vanzelfsprekende veranderingen die elke zwangere vrouw ondergaat zijn er ook wat aspecten belangrijk die de pharmacokinetiek veranderen. </a:t>
            </a:r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52D996-FB7B-42B9-8BCD-982EF52CB81F}" type="slidenum">
              <a:rPr lang="nl-NL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/>
              <a:t>Hier beginnen met: Naast de bekende en vanzelfsprekende veranderingen die elke zwangere vrouw ondergaat zijn er ook wat aspecten belangrijk die de pharmacokinetiek veranderen. </a:t>
            </a:r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52D996-FB7B-42B9-8BCD-982EF52CB81F}" type="slidenum">
              <a:rPr lang="nl-NL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smtClean="0"/>
              <a:t>Hier beginnen met: Naast de bekende en vanzelfsprekende veranderingen die elke zwangere vrouw ondergaat zijn er ook wat aspecten belangrijk die de pharmacokinetiek veranderen. </a:t>
            </a:r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52D996-FB7B-42B9-8BCD-982EF52CB81F}" type="slidenum">
              <a:rPr lang="nl-NL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dirty="0" smtClean="0"/>
          </a:p>
        </p:txBody>
      </p:sp>
      <p:sp>
        <p:nvSpPr>
          <p:cNvPr id="31748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52D996-FB7B-42B9-8BCD-982EF52CB81F}" type="slidenum">
              <a:rPr lang="nl-NL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3" y="1843805"/>
            <a:ext cx="8105775" cy="266248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1647825" y="6035773"/>
            <a:ext cx="7727992" cy="454358"/>
            <a:chOff x="1647825" y="6035773"/>
            <a:chExt cx="7727992" cy="454358"/>
          </a:xfrm>
        </p:grpSpPr>
        <p:sp>
          <p:nvSpPr>
            <p:cNvPr id="2" name="TextBox 1"/>
            <p:cNvSpPr txBox="1"/>
            <p:nvPr userDrawn="1"/>
          </p:nvSpPr>
          <p:spPr>
            <a:xfrm>
              <a:off x="2108242" y="6077480"/>
              <a:ext cx="72675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8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8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8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8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800" kern="12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7825" y="6035773"/>
              <a:ext cx="460417" cy="4543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2844" y="1600201"/>
            <a:ext cx="8018313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047" y="6359567"/>
            <a:ext cx="1066968" cy="354242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44" y="6370078"/>
            <a:ext cx="6789798" cy="333221"/>
            <a:chOff x="562844" y="6370078"/>
            <a:chExt cx="6789798" cy="333221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44967" y="6382800"/>
              <a:ext cx="650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0078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98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446359" y="6369124"/>
            <a:ext cx="6919640" cy="333221"/>
            <a:chOff x="446359" y="6369124"/>
            <a:chExt cx="6919640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728482" y="6381846"/>
              <a:ext cx="6637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59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" name="Rechthoek 5"/>
          <p:cNvSpPr/>
          <p:nvPr userDrawn="1"/>
        </p:nvSpPr>
        <p:spPr>
          <a:xfrm>
            <a:off x="522288" y="593725"/>
            <a:ext cx="8099425" cy="4213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522288" y="5292725"/>
            <a:ext cx="8099425" cy="95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8" name="Afbeelding 1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6264275"/>
            <a:ext cx="242728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887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88" y="343814"/>
            <a:ext cx="4112824" cy="1350927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2186377" y="6447071"/>
            <a:ext cx="6551223" cy="333673"/>
            <a:chOff x="3209637" y="6447071"/>
            <a:chExt cx="6551223" cy="333673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3491760" y="6447071"/>
              <a:ext cx="6269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baseline="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637" y="644752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60" y="274639"/>
            <a:ext cx="801828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860" y="1600201"/>
            <a:ext cx="8018280" cy="4525963"/>
          </a:xfrm>
        </p:spPr>
        <p:txBody>
          <a:bodyPr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3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562860" y="6372783"/>
            <a:ext cx="6999083" cy="333221"/>
            <a:chOff x="562860" y="6372783"/>
            <a:chExt cx="6999083" cy="333221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44984" y="6385505"/>
              <a:ext cx="67169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FF000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60" y="6372783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ED1C24"/>
                </a:solidFill>
                <a:latin typeface="Raleway" panose="020B05030301010600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685800" y="6369124"/>
            <a:ext cx="6948714" cy="333221"/>
            <a:chOff x="685800" y="6369124"/>
            <a:chExt cx="6948714" cy="33322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67924" y="6381846"/>
              <a:ext cx="66665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897" y="274639"/>
            <a:ext cx="8298205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897" y="1600201"/>
            <a:ext cx="3836708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2502" y="1600201"/>
            <a:ext cx="4038600" cy="4525963"/>
          </a:xfrm>
        </p:spPr>
        <p:txBody>
          <a:bodyPr/>
          <a:lstStyle>
            <a:lvl1pPr>
              <a:defRPr sz="2800">
                <a:latin typeface="Raleway" panose="020B0503030101060003" pitchFamily="34" charset="0"/>
              </a:defRPr>
            </a:lvl1pPr>
            <a:lvl2pPr>
              <a:defRPr sz="2400">
                <a:latin typeface="Raleway" panose="020B0503030101060003" pitchFamily="34" charset="0"/>
              </a:defRPr>
            </a:lvl2pPr>
            <a:lvl3pPr>
              <a:defRPr sz="2000">
                <a:latin typeface="Raleway" panose="020B0503030101060003" pitchFamily="34" charset="0"/>
              </a:defRPr>
            </a:lvl3pPr>
            <a:lvl4pPr>
              <a:defRPr sz="1800">
                <a:latin typeface="Raleway" panose="020B0503030101060003" pitchFamily="34" charset="0"/>
              </a:defRPr>
            </a:lvl4pPr>
            <a:lvl5pPr>
              <a:defRPr sz="1800">
                <a:latin typeface="Raleway" panose="020B050303010106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422897" y="6369124"/>
            <a:ext cx="7269674" cy="333221"/>
            <a:chOff x="422897" y="6369124"/>
            <a:chExt cx="726967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05021" y="6381846"/>
              <a:ext cx="6987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89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241" y="1535113"/>
            <a:ext cx="383829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241" y="2174875"/>
            <a:ext cx="38382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938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938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562844" y="6372781"/>
            <a:ext cx="7107956" cy="333221"/>
            <a:chOff x="562844" y="6372781"/>
            <a:chExt cx="7107956" cy="333221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44968" y="6385503"/>
              <a:ext cx="6825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844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44" y="274639"/>
            <a:ext cx="80183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60361"/>
            <a:ext cx="1078471" cy="358060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510887" y="6372781"/>
            <a:ext cx="7130884" cy="333221"/>
            <a:chOff x="510887" y="6372781"/>
            <a:chExt cx="7130884" cy="333221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793011" y="6385503"/>
              <a:ext cx="6848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887" y="6372781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73" y="273049"/>
            <a:ext cx="2797026" cy="1162051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503" y="273052"/>
            <a:ext cx="5111750" cy="5853113"/>
          </a:xfrm>
        </p:spPr>
        <p:txBody>
          <a:bodyPr/>
          <a:lstStyle>
            <a:lvl1pPr>
              <a:defRPr sz="3200">
                <a:latin typeface="Raleway" panose="020B0503030101060003" pitchFamily="34" charset="0"/>
              </a:defRPr>
            </a:lvl1pPr>
            <a:lvl2pPr>
              <a:defRPr sz="2800">
                <a:latin typeface="Raleway" panose="020B0503030101060003" pitchFamily="34" charset="0"/>
              </a:defRPr>
            </a:lvl2pPr>
            <a:lvl3pPr>
              <a:defRPr sz="2400">
                <a:latin typeface="Raleway" panose="020B0503030101060003" pitchFamily="34" charset="0"/>
              </a:defRPr>
            </a:lvl3pPr>
            <a:lvl4pPr>
              <a:defRPr sz="2000">
                <a:latin typeface="Raleway" panose="020B0503030101060003" pitchFamily="34" charset="0"/>
              </a:defRPr>
            </a:lvl4pPr>
            <a:lvl5pPr>
              <a:defRPr sz="2000">
                <a:latin typeface="Raleway" panose="020B05030301010600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973" y="1435102"/>
            <a:ext cx="2797026" cy="46910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563366" y="6369124"/>
            <a:ext cx="7129204" cy="333221"/>
            <a:chOff x="563366" y="6369124"/>
            <a:chExt cx="7129204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845489" y="6381846"/>
              <a:ext cx="6847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66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566739"/>
          </a:xfrm>
        </p:spPr>
        <p:txBody>
          <a:bodyPr anchor="b"/>
          <a:lstStyle>
            <a:lvl1pPr algn="l">
              <a:defRPr sz="2000" b="1">
                <a:solidFill>
                  <a:srgbClr val="0099D2"/>
                </a:solidFill>
                <a:latin typeface="Raleway" panose="020B05030301010600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Raleway" panose="020B05030301010600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Raleway" panose="020B05030301010600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96" y="6356704"/>
            <a:ext cx="1078471" cy="358060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866487" y="6369124"/>
            <a:ext cx="6251203" cy="333221"/>
            <a:chOff x="866487" y="6369124"/>
            <a:chExt cx="6251203" cy="333221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148611" y="6381846"/>
              <a:ext cx="59690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#AIDS2018 | @</a:t>
              </a:r>
              <a:r>
                <a:rPr lang="fr-CH" sz="1400" dirty="0" err="1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AIDS_conference</a:t>
              </a:r>
              <a:r>
                <a:rPr lang="fr-CH" sz="14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</a:t>
              </a:r>
              <a:r>
                <a:rPr lang="en-US" sz="1400" kern="1200" dirty="0" smtClean="0">
                  <a:solidFill>
                    <a:srgbClr val="ED1C24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| www.aids2018.org</a:t>
              </a:r>
              <a:endParaRPr lang="en-US" sz="1400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87" y="6369124"/>
              <a:ext cx="337665" cy="33322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99D2"/>
          </a:solidFill>
          <a:latin typeface="Raleway" panose="020B0503030101060003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ctrTitle"/>
          </p:nvPr>
        </p:nvSpPr>
        <p:spPr>
          <a:xfrm>
            <a:off x="684213" y="1052736"/>
            <a:ext cx="8064500" cy="2088232"/>
          </a:xfrm>
        </p:spPr>
        <p:txBody>
          <a:bodyPr/>
          <a:lstStyle/>
          <a:p>
            <a:pPr eaLnBrk="1" hangingPunct="1"/>
            <a:r>
              <a:rPr lang="en-US" altLang="nl-NL" sz="5400" dirty="0" smtClean="0"/>
              <a:t>ARVs &amp; DDIs in pregnancy</a:t>
            </a:r>
            <a:endParaRPr lang="nl-NL" altLang="nl-NL" sz="5400" dirty="0" smtClean="0"/>
          </a:p>
        </p:txBody>
      </p:sp>
      <p:sp>
        <p:nvSpPr>
          <p:cNvPr id="6148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539552" y="4910203"/>
            <a:ext cx="7992888" cy="951395"/>
          </a:xfrm>
        </p:spPr>
        <p:txBody>
          <a:bodyPr>
            <a:noAutofit/>
          </a:bodyPr>
          <a:lstStyle/>
          <a:p>
            <a:pPr algn="just" eaLnBrk="1" hangingPunct="1"/>
            <a:r>
              <a:rPr lang="nl-NL" altLang="nl-NL" sz="1800" b="1" dirty="0" smtClean="0">
                <a:solidFill>
                  <a:schemeClr val="tx1"/>
                </a:solidFill>
              </a:rPr>
              <a:t>Scientific Workshop</a:t>
            </a:r>
          </a:p>
          <a:p>
            <a:pPr algn="just"/>
            <a:r>
              <a:rPr lang="nl-NL" altLang="nl-NL" sz="1800" dirty="0" smtClean="0">
                <a:solidFill>
                  <a:schemeClr val="tx1"/>
                </a:solidFill>
              </a:rPr>
              <a:t>Improving patient care through better management of HIV Drug Drug Interactions: an interactive case workshop exploring key clinical challenges in both Sub-Saharan Africa and Europe</a:t>
            </a:r>
          </a:p>
          <a:p>
            <a:pPr algn="just" eaLnBrk="1" hangingPunct="1"/>
            <a:r>
              <a:rPr lang="nl-NL" altLang="nl-NL" sz="1800" dirty="0">
                <a:solidFill>
                  <a:schemeClr val="tx1"/>
                </a:solidFill>
              </a:rPr>
              <a:t>	</a:t>
            </a:r>
            <a:r>
              <a:rPr lang="nl-NL" altLang="nl-NL" sz="1800" dirty="0" smtClean="0">
                <a:solidFill>
                  <a:schemeClr val="tx1"/>
                </a:solidFill>
              </a:rPr>
              <a:t>			</a:t>
            </a:r>
            <a:endParaRPr lang="nl-NL" altLang="nl-NL" sz="1600" dirty="0" smtClean="0">
              <a:solidFill>
                <a:schemeClr val="tx1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683568" y="3502749"/>
            <a:ext cx="7236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Dr. Angela Colbers, PhD – Department of Pharmacy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Radboudumc Nijmegen – the Netherlands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79" y="6093057"/>
            <a:ext cx="1829647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1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Boosters in cART</a:t>
            </a:r>
            <a:endParaRPr lang="nl-NL" dirty="0" smtClean="0"/>
          </a:p>
        </p:txBody>
      </p:sp>
      <p:sp>
        <p:nvSpPr>
          <p:cNvPr id="3" name="Tekstvak 13"/>
          <p:cNvSpPr txBox="1">
            <a:spLocks noChangeArrowheads="1"/>
          </p:cNvSpPr>
          <p:nvPr/>
        </p:nvSpPr>
        <p:spPr bwMode="auto">
          <a:xfrm>
            <a:off x="468313" y="6012000"/>
            <a:ext cx="65516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100" dirty="0" err="1" smtClean="0"/>
              <a:t>Scientific</a:t>
            </a:r>
            <a:r>
              <a:rPr lang="nl-NL" sz="1100" dirty="0" smtClean="0"/>
              <a:t> </a:t>
            </a:r>
            <a:r>
              <a:rPr lang="nl-NL" sz="1100" dirty="0" err="1" smtClean="0"/>
              <a:t>summaryies</a:t>
            </a:r>
            <a:r>
              <a:rPr lang="nl-NL" sz="1100" dirty="0" smtClean="0"/>
              <a:t> FDA/EMA and </a:t>
            </a:r>
            <a:r>
              <a:rPr lang="nl-NL" sz="1100" dirty="0" err="1" smtClean="0"/>
              <a:t>Tseng</a:t>
            </a:r>
            <a:r>
              <a:rPr lang="nl-NL" sz="1100" dirty="0" smtClean="0"/>
              <a:t> et al. Ann </a:t>
            </a:r>
            <a:r>
              <a:rPr lang="nl-NL" sz="1100" dirty="0" err="1" smtClean="0"/>
              <a:t>Pharmacother</a:t>
            </a:r>
            <a:r>
              <a:rPr lang="nl-NL" sz="1100" dirty="0" smtClean="0"/>
              <a:t>. 2017</a:t>
            </a:r>
            <a:endParaRPr lang="nl-NL" sz="1100" dirty="0"/>
          </a:p>
        </p:txBody>
      </p:sp>
      <p:sp>
        <p:nvSpPr>
          <p:cNvPr id="4" name="Tekstvak 4"/>
          <p:cNvSpPr txBox="1"/>
          <p:nvPr/>
        </p:nvSpPr>
        <p:spPr>
          <a:xfrm>
            <a:off x="467544" y="1328176"/>
            <a:ext cx="3315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ct val="100000"/>
              <a:defRPr/>
            </a:pPr>
            <a:r>
              <a:rPr lang="nl-NL" sz="2400" kern="0" dirty="0" err="1" smtClean="0">
                <a:solidFill>
                  <a:schemeClr val="accent1"/>
                </a:solidFill>
                <a:latin typeface="+mn-lt"/>
                <a:ea typeface="Dosis"/>
                <a:cs typeface="Dosis"/>
                <a:sym typeface="Dosis"/>
              </a:rPr>
              <a:t>Ritonavir</a:t>
            </a:r>
            <a:r>
              <a:rPr lang="nl-NL" sz="2400" kern="0" dirty="0" smtClean="0">
                <a:solidFill>
                  <a:schemeClr val="accent1"/>
                </a:solidFill>
                <a:latin typeface="+mn-lt"/>
                <a:ea typeface="Dosis"/>
                <a:cs typeface="Dosis"/>
                <a:sym typeface="Dosis"/>
              </a:rPr>
              <a:t> and </a:t>
            </a:r>
            <a:r>
              <a:rPr lang="nl-NL" sz="2400" kern="0" dirty="0" err="1" smtClean="0">
                <a:solidFill>
                  <a:schemeClr val="accent1"/>
                </a:solidFill>
                <a:latin typeface="+mn-lt"/>
                <a:ea typeface="Dosis"/>
                <a:cs typeface="Dosis"/>
                <a:sym typeface="Dosis"/>
              </a:rPr>
              <a:t>cobicistat</a:t>
            </a:r>
            <a:endParaRPr lang="nl-NL" sz="2400" kern="0" dirty="0" smtClean="0">
              <a:solidFill>
                <a:schemeClr val="accent1"/>
              </a:solidFill>
              <a:latin typeface="+mn-lt"/>
              <a:ea typeface="Dosis"/>
              <a:cs typeface="Dosis"/>
              <a:sym typeface="Dosi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ct val="100000"/>
              <a:defRPr/>
            </a:pPr>
            <a:r>
              <a:rPr lang="nl-NL" sz="2400" kern="0" dirty="0" smtClean="0">
                <a:solidFill>
                  <a:schemeClr val="accent1"/>
                </a:solidFill>
                <a:latin typeface="+mn-lt"/>
                <a:ea typeface="Dosis"/>
                <a:cs typeface="Dosis"/>
                <a:sym typeface="Dosis"/>
              </a:rPr>
              <a:t>Potent CYP3A4 </a:t>
            </a:r>
            <a:r>
              <a:rPr lang="nl-NL" sz="2400" kern="0" dirty="0" err="1" smtClean="0">
                <a:solidFill>
                  <a:schemeClr val="accent1"/>
                </a:solidFill>
                <a:latin typeface="+mn-lt"/>
                <a:ea typeface="Dosis"/>
                <a:cs typeface="Dosis"/>
                <a:sym typeface="Dosis"/>
              </a:rPr>
              <a:t>inhibitors</a:t>
            </a:r>
            <a:endParaRPr lang="nl-NL" sz="2400" kern="0" dirty="0" smtClean="0">
              <a:solidFill>
                <a:schemeClr val="accent1"/>
              </a:solidFill>
              <a:latin typeface="+mn-lt"/>
              <a:ea typeface="Dosis"/>
              <a:cs typeface="Dosis"/>
              <a:sym typeface="Dosi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ct val="100000"/>
              <a:defRPr/>
            </a:pPr>
            <a:r>
              <a:rPr lang="nl-NL" sz="2400" kern="0" dirty="0" err="1" smtClean="0">
                <a:solidFill>
                  <a:schemeClr val="accent1"/>
                </a:solidFill>
                <a:latin typeface="+mn-lt"/>
                <a:ea typeface="Dosis"/>
                <a:cs typeface="Dosis"/>
                <a:sym typeface="Dosis"/>
              </a:rPr>
              <a:t>Also</a:t>
            </a:r>
            <a:r>
              <a:rPr lang="nl-NL" sz="2400" kern="0" dirty="0" smtClean="0">
                <a:solidFill>
                  <a:schemeClr val="accent1"/>
                </a:solidFill>
                <a:latin typeface="+mn-lt"/>
                <a:ea typeface="Dosis"/>
                <a:cs typeface="Dosis"/>
                <a:sym typeface="Dosis"/>
              </a:rPr>
              <a:t> CYP3A4 </a:t>
            </a:r>
            <a:r>
              <a:rPr lang="nl-NL" sz="2400" kern="0" dirty="0" err="1" smtClean="0">
                <a:solidFill>
                  <a:schemeClr val="accent1"/>
                </a:solidFill>
                <a:latin typeface="+mn-lt"/>
                <a:ea typeface="Dosis"/>
                <a:cs typeface="Dosis"/>
                <a:sym typeface="Dosis"/>
              </a:rPr>
              <a:t>substrate</a:t>
            </a:r>
            <a:endParaRPr lang="nl-NL" sz="2400" kern="0" dirty="0" smtClean="0">
              <a:solidFill>
                <a:schemeClr val="accent1"/>
              </a:solidFill>
              <a:latin typeface="+mn-lt"/>
              <a:ea typeface="Dosis"/>
              <a:cs typeface="Dosis"/>
              <a:sym typeface="Dosis"/>
            </a:endParaRPr>
          </a:p>
        </p:txBody>
      </p:sp>
      <p:sp>
        <p:nvSpPr>
          <p:cNvPr id="5" name="Vrije vorm 6"/>
          <p:cNvSpPr/>
          <p:nvPr/>
        </p:nvSpPr>
        <p:spPr>
          <a:xfrm>
            <a:off x="5004048" y="2696328"/>
            <a:ext cx="3960440" cy="1224136"/>
          </a:xfrm>
          <a:custGeom>
            <a:avLst/>
            <a:gdLst>
              <a:gd name="connsiteX0" fmla="*/ 0 w 4389120"/>
              <a:gd name="connsiteY0" fmla="*/ 1346661 h 1396538"/>
              <a:gd name="connsiteX1" fmla="*/ 964276 w 4389120"/>
              <a:gd name="connsiteY1" fmla="*/ 83127 h 1396538"/>
              <a:gd name="connsiteX2" fmla="*/ 2394065 w 4389120"/>
              <a:gd name="connsiteY2" fmla="*/ 847898 h 1396538"/>
              <a:gd name="connsiteX3" fmla="*/ 4389120 w 4389120"/>
              <a:gd name="connsiteY3" fmla="*/ 1396538 h 1396538"/>
              <a:gd name="connsiteX4" fmla="*/ 4389120 w 4389120"/>
              <a:gd name="connsiteY4" fmla="*/ 1396538 h 1396538"/>
              <a:gd name="connsiteX5" fmla="*/ 4389120 w 4389120"/>
              <a:gd name="connsiteY5" fmla="*/ 1396538 h 139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89120" h="1396538">
                <a:moveTo>
                  <a:pt x="0" y="1346661"/>
                </a:moveTo>
                <a:cubicBezTo>
                  <a:pt x="282632" y="756457"/>
                  <a:pt x="565265" y="166254"/>
                  <a:pt x="964276" y="83127"/>
                </a:cubicBezTo>
                <a:cubicBezTo>
                  <a:pt x="1363287" y="0"/>
                  <a:pt x="1823258" y="628996"/>
                  <a:pt x="2394065" y="847898"/>
                </a:cubicBezTo>
                <a:cubicBezTo>
                  <a:pt x="2964872" y="1066800"/>
                  <a:pt x="4389120" y="1396538"/>
                  <a:pt x="4389120" y="1396538"/>
                </a:cubicBezTo>
                <a:lnTo>
                  <a:pt x="4389120" y="1396538"/>
                </a:lnTo>
                <a:lnTo>
                  <a:pt x="4389120" y="1396538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Vrije vorm 7"/>
          <p:cNvSpPr/>
          <p:nvPr/>
        </p:nvSpPr>
        <p:spPr>
          <a:xfrm>
            <a:off x="899592" y="3315056"/>
            <a:ext cx="2038350" cy="533400"/>
          </a:xfrm>
          <a:custGeom>
            <a:avLst/>
            <a:gdLst>
              <a:gd name="connsiteX0" fmla="*/ 0 w 2038350"/>
              <a:gd name="connsiteY0" fmla="*/ 476250 h 533400"/>
              <a:gd name="connsiteX1" fmla="*/ 457200 w 2038350"/>
              <a:gd name="connsiteY1" fmla="*/ 38100 h 533400"/>
              <a:gd name="connsiteX2" fmla="*/ 1085850 w 2038350"/>
              <a:gd name="connsiteY2" fmla="*/ 247650 h 533400"/>
              <a:gd name="connsiteX3" fmla="*/ 1619250 w 2038350"/>
              <a:gd name="connsiteY3" fmla="*/ 476250 h 533400"/>
              <a:gd name="connsiteX4" fmla="*/ 2038350 w 2038350"/>
              <a:gd name="connsiteY4" fmla="*/ 533400 h 533400"/>
              <a:gd name="connsiteX5" fmla="*/ 2038350 w 2038350"/>
              <a:gd name="connsiteY5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8350" h="533400">
                <a:moveTo>
                  <a:pt x="0" y="476250"/>
                </a:moveTo>
                <a:cubicBezTo>
                  <a:pt x="138112" y="276225"/>
                  <a:pt x="276225" y="76200"/>
                  <a:pt x="457200" y="38100"/>
                </a:cubicBezTo>
                <a:cubicBezTo>
                  <a:pt x="638175" y="0"/>
                  <a:pt x="892175" y="174625"/>
                  <a:pt x="1085850" y="247650"/>
                </a:cubicBezTo>
                <a:cubicBezTo>
                  <a:pt x="1279525" y="320675"/>
                  <a:pt x="1460500" y="428625"/>
                  <a:pt x="1619250" y="476250"/>
                </a:cubicBezTo>
                <a:cubicBezTo>
                  <a:pt x="1778000" y="523875"/>
                  <a:pt x="2038350" y="533400"/>
                  <a:pt x="2038350" y="533400"/>
                </a:cubicBezTo>
                <a:lnTo>
                  <a:pt x="2038350" y="53340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9"/>
          <p:cNvSpPr txBox="1"/>
          <p:nvPr/>
        </p:nvSpPr>
        <p:spPr>
          <a:xfrm>
            <a:off x="3495008" y="4200945"/>
            <a:ext cx="1188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ct val="100000"/>
              <a:defRPr/>
            </a:pPr>
            <a:r>
              <a:rPr lang="nl-NL" sz="2000" kern="0" dirty="0" err="1" smtClean="0">
                <a:solidFill>
                  <a:schemeClr val="accent1"/>
                </a:solidFill>
                <a:latin typeface="+mn-lt"/>
                <a:ea typeface="Dosis"/>
                <a:cs typeface="Dosis"/>
                <a:sym typeface="Dosis"/>
              </a:rPr>
              <a:t>ritonavir</a:t>
            </a:r>
            <a:endParaRPr lang="nl-NL" sz="2000" kern="0" dirty="0" smtClean="0">
              <a:solidFill>
                <a:schemeClr val="accent1"/>
              </a:solidFill>
              <a:latin typeface="+mn-lt"/>
              <a:ea typeface="Dosis"/>
              <a:cs typeface="Dosis"/>
              <a:sym typeface="Dosi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ct val="100000"/>
              <a:defRPr/>
            </a:pPr>
            <a:r>
              <a:rPr lang="nl-NL" sz="2000" kern="0" dirty="0" err="1" smtClean="0">
                <a:solidFill>
                  <a:schemeClr val="accent1"/>
                </a:solidFill>
                <a:latin typeface="+mn-lt"/>
                <a:ea typeface="Dosis"/>
                <a:cs typeface="Dosis"/>
                <a:sym typeface="Dosis"/>
              </a:rPr>
              <a:t>or</a:t>
            </a:r>
            <a:endParaRPr lang="nl-NL" sz="2000" kern="0" dirty="0" smtClean="0">
              <a:solidFill>
                <a:schemeClr val="accent1"/>
              </a:solidFill>
              <a:latin typeface="+mn-lt"/>
              <a:ea typeface="Dosis"/>
              <a:cs typeface="Dosis"/>
              <a:sym typeface="Dosi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ct val="100000"/>
              <a:defRPr/>
            </a:pPr>
            <a:r>
              <a:rPr lang="nl-NL" sz="2000" kern="0" dirty="0" err="1" smtClean="0">
                <a:solidFill>
                  <a:schemeClr val="accent1"/>
                </a:solidFill>
                <a:latin typeface="+mn-lt"/>
                <a:ea typeface="Dosis"/>
                <a:cs typeface="Dosis"/>
                <a:sym typeface="Dosis"/>
              </a:rPr>
              <a:t>cobicistat</a:t>
            </a:r>
            <a:endParaRPr lang="nl-NL" sz="2000" kern="0" dirty="0" smtClean="0">
              <a:solidFill>
                <a:schemeClr val="accent1"/>
              </a:solidFill>
              <a:latin typeface="+mn-lt"/>
              <a:ea typeface="Dosis"/>
              <a:cs typeface="Dosis"/>
              <a:sym typeface="Dosis"/>
            </a:endParaRPr>
          </a:p>
        </p:txBody>
      </p:sp>
      <p:sp>
        <p:nvSpPr>
          <p:cNvPr id="8" name="Tekstvak 11"/>
          <p:cNvSpPr txBox="1"/>
          <p:nvPr/>
        </p:nvSpPr>
        <p:spPr>
          <a:xfrm>
            <a:off x="3851920" y="3562165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 dirty="0" smtClean="0">
                <a:solidFill>
                  <a:schemeClr val="accent1"/>
                </a:solidFill>
              </a:rPr>
              <a:t>+</a:t>
            </a:r>
            <a:endParaRPr lang="nl-NL" sz="3600" b="1" dirty="0">
              <a:solidFill>
                <a:schemeClr val="accent1"/>
              </a:solidFill>
            </a:endParaRPr>
          </a:p>
        </p:txBody>
      </p:sp>
      <p:sp>
        <p:nvSpPr>
          <p:cNvPr id="9" name="Tekstvak 12"/>
          <p:cNvSpPr txBox="1"/>
          <p:nvPr/>
        </p:nvSpPr>
        <p:spPr>
          <a:xfrm>
            <a:off x="899592" y="4208496"/>
            <a:ext cx="1430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>
                <a:solidFill>
                  <a:schemeClr val="accent1"/>
                </a:solidFill>
                <a:latin typeface="+mn-lt"/>
              </a:rPr>
              <a:t>Darunavir</a:t>
            </a:r>
            <a:endParaRPr lang="nl-NL" dirty="0" smtClean="0">
              <a:solidFill>
                <a:schemeClr val="accent1"/>
              </a:solidFill>
              <a:latin typeface="+mn-lt"/>
            </a:endParaRPr>
          </a:p>
          <a:p>
            <a:endParaRPr lang="nl-NL" dirty="0" smtClean="0">
              <a:solidFill>
                <a:schemeClr val="accent1"/>
              </a:solidFill>
            </a:endParaRPr>
          </a:p>
          <a:p>
            <a:r>
              <a:rPr lang="nl-NL" dirty="0" err="1" smtClean="0">
                <a:solidFill>
                  <a:schemeClr val="accent1"/>
                </a:solidFill>
              </a:rPr>
              <a:t>Elvitegravir</a:t>
            </a:r>
            <a:r>
              <a:rPr lang="nl-NL" dirty="0" smtClean="0">
                <a:solidFill>
                  <a:schemeClr val="accent1"/>
                </a:solidFill>
                <a:latin typeface="+mn-lt"/>
              </a:rPr>
              <a:t>	</a:t>
            </a:r>
            <a:endParaRPr lang="nl-NL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983" y="6340601"/>
            <a:ext cx="1440000" cy="464914"/>
          </a:xfrm>
          <a:prstGeom prst="rect">
            <a:avLst/>
          </a:prstGeom>
        </p:spPr>
      </p:pic>
      <p:sp>
        <p:nvSpPr>
          <p:cNvPr id="11" name="Tekstvak 12"/>
          <p:cNvSpPr txBox="1"/>
          <p:nvPr/>
        </p:nvSpPr>
        <p:spPr>
          <a:xfrm>
            <a:off x="5461023" y="4208496"/>
            <a:ext cx="1558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accent1"/>
                </a:solidFill>
                <a:latin typeface="+mn-lt"/>
              </a:rPr>
              <a:t>AUC x 11 </a:t>
            </a:r>
            <a:r>
              <a:rPr lang="nl-NL" dirty="0" smtClean="0">
                <a:solidFill>
                  <a:schemeClr val="accent1"/>
                </a:solidFill>
                <a:latin typeface="+mn-lt"/>
                <a:sym typeface="Wingdings"/>
              </a:rPr>
              <a:t></a:t>
            </a:r>
            <a:r>
              <a:rPr lang="nl-NL" dirty="0" smtClean="0">
                <a:solidFill>
                  <a:schemeClr val="accent1"/>
                </a:solidFill>
                <a:latin typeface="+mn-lt"/>
              </a:rPr>
              <a:t> </a:t>
            </a:r>
          </a:p>
          <a:p>
            <a:endParaRPr lang="nl-NL" dirty="0" smtClean="0">
              <a:solidFill>
                <a:schemeClr val="accent1"/>
              </a:solidFill>
              <a:latin typeface="+mn-lt"/>
            </a:endParaRPr>
          </a:p>
          <a:p>
            <a:r>
              <a:rPr lang="nl-NL" dirty="0" smtClean="0">
                <a:solidFill>
                  <a:schemeClr val="accent1"/>
                </a:solidFill>
                <a:latin typeface="+mn-lt"/>
              </a:rPr>
              <a:t>AUC x 20 </a:t>
            </a:r>
            <a:r>
              <a:rPr lang="nl-NL" dirty="0" smtClean="0">
                <a:solidFill>
                  <a:schemeClr val="accent1"/>
                </a:solidFill>
                <a:sym typeface="Wingdings"/>
              </a:rPr>
              <a:t></a:t>
            </a:r>
            <a:endParaRPr lang="nl-NL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2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Boosters in </a:t>
            </a:r>
            <a:r>
              <a:rPr lang="en-US" dirty="0" err="1"/>
              <a:t>cART</a:t>
            </a:r>
            <a:r>
              <a:rPr lang="en-US" dirty="0"/>
              <a:t> effect of pregnancy</a:t>
            </a:r>
            <a:endParaRPr lang="nl-NL" dirty="0" smtClean="0"/>
          </a:p>
        </p:txBody>
      </p:sp>
      <p:sp>
        <p:nvSpPr>
          <p:cNvPr id="3" name="Tekstvak 13"/>
          <p:cNvSpPr txBox="1">
            <a:spLocks noChangeArrowheads="1"/>
          </p:cNvSpPr>
          <p:nvPr/>
        </p:nvSpPr>
        <p:spPr bwMode="auto">
          <a:xfrm>
            <a:off x="468313" y="6012000"/>
            <a:ext cx="65516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100" dirty="0" smtClean="0"/>
              <a:t>PANNA </a:t>
            </a:r>
            <a:r>
              <a:rPr lang="nl-NL" sz="1100" dirty="0" err="1" smtClean="0"/>
              <a:t>study</a:t>
            </a:r>
            <a:r>
              <a:rPr lang="nl-NL" sz="1100" dirty="0" smtClean="0"/>
              <a:t> </a:t>
            </a:r>
            <a:r>
              <a:rPr lang="nl-NL" sz="1100" dirty="0" err="1" smtClean="0"/>
              <a:t>results</a:t>
            </a:r>
            <a:r>
              <a:rPr lang="nl-NL" sz="1100" dirty="0" smtClean="0"/>
              <a:t> </a:t>
            </a:r>
            <a:r>
              <a:rPr lang="nl-NL" sz="1100" dirty="0" err="1" smtClean="0"/>
              <a:t>summary</a:t>
            </a:r>
            <a:endParaRPr lang="nl-NL" sz="1100" dirty="0"/>
          </a:p>
        </p:txBody>
      </p:sp>
      <p:pic>
        <p:nvPicPr>
          <p:cNvPr id="4" name="Afbeelding 7" descr="AUC_boost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247137"/>
            <a:ext cx="7128792" cy="437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-1" y="274639"/>
            <a:ext cx="9088735" cy="1143000"/>
          </a:xfrm>
        </p:spPr>
        <p:txBody>
          <a:bodyPr>
            <a:normAutofit/>
          </a:bodyPr>
          <a:lstStyle/>
          <a:p>
            <a:r>
              <a:rPr lang="nl-NL" dirty="0"/>
              <a:t>Darunavir/ritonavir 800/100mg  QD</a:t>
            </a:r>
            <a:endParaRPr lang="nl-NL" dirty="0" smtClean="0"/>
          </a:p>
        </p:txBody>
      </p:sp>
      <p:sp>
        <p:nvSpPr>
          <p:cNvPr id="3" name="Tekstvak 13"/>
          <p:cNvSpPr txBox="1">
            <a:spLocks noChangeArrowheads="1"/>
          </p:cNvSpPr>
          <p:nvPr/>
        </p:nvSpPr>
        <p:spPr bwMode="auto">
          <a:xfrm>
            <a:off x="468312" y="6012000"/>
            <a:ext cx="86756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1100" dirty="0" err="1" smtClean="0"/>
              <a:t>Crauwels</a:t>
            </a:r>
            <a:r>
              <a:rPr lang="nl-NL" sz="1100" dirty="0" smtClean="0"/>
              <a:t> et al, HM 2016, Stek et al. JAIDS 2015, Colbers et al. JAC 2015; </a:t>
            </a:r>
            <a:r>
              <a:rPr lang="nl-NL" sz="1100" dirty="0" err="1" smtClean="0"/>
              <a:t>Boffito</a:t>
            </a:r>
            <a:r>
              <a:rPr lang="nl-NL" sz="1100" dirty="0" smtClean="0"/>
              <a:t> et al, HIV </a:t>
            </a:r>
            <a:r>
              <a:rPr lang="nl-NL" sz="1100" dirty="0" err="1" smtClean="0"/>
              <a:t>Clin</a:t>
            </a:r>
            <a:r>
              <a:rPr lang="nl-NL" sz="1100" dirty="0" smtClean="0"/>
              <a:t> Trials 2008 and AAC 2011  </a:t>
            </a:r>
            <a:endParaRPr lang="nl-NL" sz="1100" dirty="0"/>
          </a:p>
        </p:txBody>
      </p:sp>
      <p:sp>
        <p:nvSpPr>
          <p:cNvPr id="4" name="Tekstvak 6"/>
          <p:cNvSpPr txBox="1"/>
          <p:nvPr/>
        </p:nvSpPr>
        <p:spPr>
          <a:xfrm>
            <a:off x="179512" y="4493446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+mn-lt"/>
              </a:rPr>
              <a:t>8% of </a:t>
            </a:r>
            <a:r>
              <a:rPr lang="nl-NL" dirty="0" err="1" smtClean="0">
                <a:latin typeface="+mn-lt"/>
              </a:rPr>
              <a:t>patients</a:t>
            </a:r>
            <a:r>
              <a:rPr lang="nl-NL" dirty="0" smtClean="0">
                <a:latin typeface="+mn-lt"/>
              </a:rPr>
              <a:t> had </a:t>
            </a:r>
            <a:r>
              <a:rPr lang="nl-NL" dirty="0" err="1" smtClean="0">
                <a:latin typeface="+mn-lt"/>
              </a:rPr>
              <a:t>C</a:t>
            </a:r>
            <a:r>
              <a:rPr lang="nl-NL" baseline="-25000" dirty="0" err="1" smtClean="0">
                <a:latin typeface="+mn-lt"/>
              </a:rPr>
              <a:t>min</a:t>
            </a:r>
            <a:r>
              <a:rPr lang="nl-NL" dirty="0" smtClean="0">
                <a:latin typeface="+mn-lt"/>
              </a:rPr>
              <a:t> </a:t>
            </a:r>
            <a:r>
              <a:rPr lang="nl-NL" dirty="0" err="1" smtClean="0">
                <a:latin typeface="+mn-lt"/>
              </a:rPr>
              <a:t>below</a:t>
            </a:r>
            <a:r>
              <a:rPr lang="nl-NL" dirty="0" smtClean="0">
                <a:latin typeface="+mn-lt"/>
              </a:rPr>
              <a:t> target  </a:t>
            </a:r>
            <a:r>
              <a:rPr lang="nl-NL" dirty="0" err="1" smtClean="0">
                <a:latin typeface="+mn-lt"/>
              </a:rPr>
              <a:t>for</a:t>
            </a:r>
            <a:r>
              <a:rPr lang="nl-NL" dirty="0" smtClean="0">
                <a:latin typeface="+mn-lt"/>
              </a:rPr>
              <a:t> PI </a:t>
            </a:r>
            <a:r>
              <a:rPr lang="nl-NL" dirty="0" err="1" smtClean="0">
                <a:latin typeface="+mn-lt"/>
              </a:rPr>
              <a:t>resistant</a:t>
            </a:r>
            <a:r>
              <a:rPr lang="nl-NL" dirty="0" smtClean="0">
                <a:latin typeface="+mn-lt"/>
              </a:rPr>
              <a:t> virus (EC50 of 0.55 mg/L), none </a:t>
            </a:r>
            <a:r>
              <a:rPr lang="nl-NL" dirty="0" err="1" smtClean="0">
                <a:latin typeface="+mn-lt"/>
              </a:rPr>
              <a:t>below</a:t>
            </a:r>
            <a:r>
              <a:rPr lang="nl-NL" dirty="0" smtClean="0">
                <a:latin typeface="+mn-lt"/>
              </a:rPr>
              <a:t> EC50 </a:t>
            </a:r>
            <a:r>
              <a:rPr lang="nl-NL" dirty="0" err="1" smtClean="0">
                <a:latin typeface="+mn-lt"/>
              </a:rPr>
              <a:t>for</a:t>
            </a:r>
            <a:r>
              <a:rPr lang="nl-NL" dirty="0" smtClean="0">
                <a:latin typeface="+mn-lt"/>
              </a:rPr>
              <a:t> wild type virus (0.055 mg/L).</a:t>
            </a:r>
          </a:p>
        </p:txBody>
      </p:sp>
      <p:sp>
        <p:nvSpPr>
          <p:cNvPr id="5" name="Tekstvak 8"/>
          <p:cNvSpPr txBox="1"/>
          <p:nvPr/>
        </p:nvSpPr>
        <p:spPr>
          <a:xfrm>
            <a:off x="827584" y="3313204"/>
            <a:ext cx="2439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+mn-lt"/>
              </a:rPr>
              <a:t>AUC  </a:t>
            </a:r>
            <a:r>
              <a:rPr lang="nl-NL" dirty="0" err="1" smtClean="0">
                <a:latin typeface="+mn-lt"/>
              </a:rPr>
              <a:t>total</a:t>
            </a:r>
            <a:r>
              <a:rPr lang="nl-NL" dirty="0" smtClean="0">
                <a:latin typeface="+mn-lt"/>
              </a:rPr>
              <a:t> </a:t>
            </a:r>
            <a:r>
              <a:rPr lang="nl-NL" b="1" dirty="0" smtClean="0">
                <a:latin typeface="+mn-lt"/>
                <a:sym typeface="Symbol"/>
              </a:rPr>
              <a:t> </a:t>
            </a:r>
            <a:r>
              <a:rPr lang="nl-NL" dirty="0" smtClean="0">
                <a:latin typeface="+mn-lt"/>
                <a:sym typeface="Symbol"/>
              </a:rPr>
              <a:t>34-35</a:t>
            </a:r>
            <a:r>
              <a:rPr lang="nl-NL" dirty="0" smtClean="0">
                <a:latin typeface="+mn-lt"/>
              </a:rPr>
              <a:t>%</a:t>
            </a:r>
          </a:p>
          <a:p>
            <a:r>
              <a:rPr lang="nl-NL" dirty="0" smtClean="0">
                <a:latin typeface="+mn-lt"/>
              </a:rPr>
              <a:t>AUC </a:t>
            </a:r>
            <a:r>
              <a:rPr lang="nl-NL" dirty="0" err="1" smtClean="0">
                <a:latin typeface="+mn-lt"/>
              </a:rPr>
              <a:t>unbound</a:t>
            </a:r>
            <a:r>
              <a:rPr lang="nl-NL" dirty="0" smtClean="0">
                <a:latin typeface="+mn-lt"/>
              </a:rPr>
              <a:t> </a:t>
            </a:r>
            <a:r>
              <a:rPr lang="nl-NL" b="1" dirty="0" smtClean="0">
                <a:latin typeface="+mn-lt"/>
                <a:sym typeface="Symbol"/>
              </a:rPr>
              <a:t> </a:t>
            </a:r>
            <a:r>
              <a:rPr lang="nl-NL" dirty="0" smtClean="0">
                <a:latin typeface="+mn-lt"/>
                <a:sym typeface="Symbol"/>
              </a:rPr>
              <a:t>20-34</a:t>
            </a:r>
            <a:r>
              <a:rPr lang="nl-NL" dirty="0" smtClean="0">
                <a:latin typeface="+mn-lt"/>
              </a:rPr>
              <a:t>%</a:t>
            </a:r>
            <a:endParaRPr lang="nl-NL" dirty="0">
              <a:latin typeface="+mn-lt"/>
            </a:endParaRPr>
          </a:p>
        </p:txBody>
      </p:sp>
      <p:sp>
        <p:nvSpPr>
          <p:cNvPr id="6" name="Tekstvak 9"/>
          <p:cNvSpPr txBox="1"/>
          <p:nvPr/>
        </p:nvSpPr>
        <p:spPr>
          <a:xfrm>
            <a:off x="3923928" y="3313204"/>
            <a:ext cx="1639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+mn-lt"/>
              </a:rPr>
              <a:t>AUC  </a:t>
            </a:r>
            <a:r>
              <a:rPr lang="nl-NL" b="1" dirty="0" smtClean="0">
                <a:latin typeface="+mn-lt"/>
                <a:sym typeface="Symbol"/>
              </a:rPr>
              <a:t></a:t>
            </a:r>
            <a:r>
              <a:rPr lang="nl-NL" dirty="0" smtClean="0">
                <a:latin typeface="+mn-lt"/>
              </a:rPr>
              <a:t> 38-39 %</a:t>
            </a:r>
            <a:endParaRPr lang="nl-NL" dirty="0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01810"/>
            <a:ext cx="3249538" cy="191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228034"/>
            <a:ext cx="239020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228034"/>
            <a:ext cx="3292599" cy="1987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13"/>
          <p:cNvSpPr txBox="1"/>
          <p:nvPr/>
        </p:nvSpPr>
        <p:spPr>
          <a:xfrm>
            <a:off x="6490910" y="3313204"/>
            <a:ext cx="128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+mn-lt"/>
              </a:rPr>
              <a:t>AUC  </a:t>
            </a:r>
            <a:r>
              <a:rPr lang="nl-NL" b="1" dirty="0" smtClean="0">
                <a:latin typeface="+mn-lt"/>
                <a:sym typeface="Symbol"/>
              </a:rPr>
              <a:t></a:t>
            </a:r>
            <a:r>
              <a:rPr lang="nl-NL" dirty="0" smtClean="0">
                <a:latin typeface="+mn-lt"/>
              </a:rPr>
              <a:t> 33%</a:t>
            </a:r>
            <a:endParaRPr lang="nl-NL" dirty="0"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983" y="6340601"/>
            <a:ext cx="1440000" cy="4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Darunavir/cobicistat 800/150mg QD</a:t>
            </a:r>
            <a:endParaRPr lang="nl-NL" dirty="0" smtClean="0"/>
          </a:p>
        </p:txBody>
      </p:sp>
      <p:sp>
        <p:nvSpPr>
          <p:cNvPr id="3" name="Tekstvak 13"/>
          <p:cNvSpPr txBox="1">
            <a:spLocks noChangeArrowheads="1"/>
          </p:cNvSpPr>
          <p:nvPr/>
        </p:nvSpPr>
        <p:spPr bwMode="auto">
          <a:xfrm>
            <a:off x="468313" y="6012000"/>
            <a:ext cx="65516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100" dirty="0" err="1" smtClean="0"/>
              <a:t>Crauwels</a:t>
            </a:r>
            <a:r>
              <a:rPr lang="nl-NL" sz="1100" dirty="0" smtClean="0"/>
              <a:t> et al, International Workshop HIV and </a:t>
            </a:r>
            <a:r>
              <a:rPr lang="nl-NL" sz="1100" dirty="0" err="1" smtClean="0"/>
              <a:t>women</a:t>
            </a:r>
            <a:r>
              <a:rPr lang="nl-NL" sz="1100" dirty="0" smtClean="0"/>
              <a:t> 2018</a:t>
            </a:r>
            <a:endParaRPr lang="nl-NL" sz="1100" dirty="0"/>
          </a:p>
        </p:txBody>
      </p:sp>
      <p:sp>
        <p:nvSpPr>
          <p:cNvPr id="4" name="Tekstvak 13"/>
          <p:cNvSpPr txBox="1"/>
          <p:nvPr/>
        </p:nvSpPr>
        <p:spPr>
          <a:xfrm>
            <a:off x="5148064" y="1581778"/>
            <a:ext cx="242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AUC COBI  </a:t>
            </a:r>
            <a:r>
              <a:rPr lang="nl-NL" b="1" dirty="0" smtClean="0">
                <a:sym typeface="Symbol"/>
              </a:rPr>
              <a:t></a:t>
            </a:r>
            <a:r>
              <a:rPr lang="nl-NL" dirty="0" smtClean="0"/>
              <a:t> 49-63%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b="48968"/>
          <a:stretch>
            <a:fillRect/>
          </a:stretch>
        </p:blipFill>
        <p:spPr bwMode="auto">
          <a:xfrm>
            <a:off x="539552" y="3454340"/>
            <a:ext cx="3607308" cy="201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7"/>
          <p:cNvSpPr txBox="1"/>
          <p:nvPr/>
        </p:nvSpPr>
        <p:spPr>
          <a:xfrm>
            <a:off x="5187796" y="4678122"/>
            <a:ext cx="31601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RTV </a:t>
            </a:r>
            <a:r>
              <a:rPr lang="nl-NL" dirty="0" err="1" smtClean="0"/>
              <a:t>boosted</a:t>
            </a:r>
            <a:r>
              <a:rPr lang="nl-NL" dirty="0" smtClean="0"/>
              <a:t> (DRV/RTV QD)</a:t>
            </a:r>
          </a:p>
          <a:p>
            <a:r>
              <a:rPr lang="nl-NL" dirty="0" smtClean="0"/>
              <a:t>AUC  </a:t>
            </a:r>
            <a:r>
              <a:rPr lang="nl-NL" dirty="0" err="1" smtClean="0"/>
              <a:t>total</a:t>
            </a:r>
            <a:r>
              <a:rPr lang="nl-NL" dirty="0" smtClean="0"/>
              <a:t> </a:t>
            </a:r>
            <a:r>
              <a:rPr lang="nl-NL" b="1" dirty="0" smtClean="0">
                <a:sym typeface="Symbol"/>
              </a:rPr>
              <a:t> </a:t>
            </a:r>
            <a:r>
              <a:rPr lang="nl-NL" dirty="0" smtClean="0">
                <a:sym typeface="Symbol"/>
              </a:rPr>
              <a:t>34-35</a:t>
            </a:r>
            <a:r>
              <a:rPr lang="nl-NL" dirty="0" smtClean="0"/>
              <a:t>%</a:t>
            </a:r>
          </a:p>
          <a:p>
            <a:r>
              <a:rPr lang="nl-NL" dirty="0" smtClean="0"/>
              <a:t>AUC </a:t>
            </a:r>
            <a:r>
              <a:rPr lang="nl-NL" dirty="0" err="1" smtClean="0"/>
              <a:t>unbound</a:t>
            </a:r>
            <a:r>
              <a:rPr lang="nl-NL" dirty="0" smtClean="0"/>
              <a:t> </a:t>
            </a:r>
            <a:r>
              <a:rPr lang="nl-NL" b="1" dirty="0" smtClean="0">
                <a:sym typeface="Symbol"/>
              </a:rPr>
              <a:t> </a:t>
            </a:r>
            <a:r>
              <a:rPr lang="nl-NL" dirty="0" smtClean="0">
                <a:sym typeface="Symbol"/>
              </a:rPr>
              <a:t>20-34</a:t>
            </a:r>
            <a:r>
              <a:rPr lang="nl-NL" dirty="0" smtClean="0"/>
              <a:t>%</a:t>
            </a:r>
            <a:endParaRPr lang="nl-NL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49730"/>
            <a:ext cx="3751251" cy="19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8"/>
          <p:cNvSpPr txBox="1"/>
          <p:nvPr/>
        </p:nvSpPr>
        <p:spPr>
          <a:xfrm>
            <a:off x="5220072" y="3598002"/>
            <a:ext cx="3307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AUC DRV </a:t>
            </a:r>
            <a:r>
              <a:rPr lang="nl-NL" dirty="0" err="1" smtClean="0"/>
              <a:t>total</a:t>
            </a:r>
            <a:r>
              <a:rPr lang="nl-NL" dirty="0" smtClean="0"/>
              <a:t>  </a:t>
            </a:r>
            <a:r>
              <a:rPr lang="nl-NL" b="1" dirty="0" smtClean="0">
                <a:sym typeface="Symbol"/>
              </a:rPr>
              <a:t></a:t>
            </a:r>
            <a:r>
              <a:rPr lang="nl-NL" dirty="0" smtClean="0"/>
              <a:t> 50-56%</a:t>
            </a:r>
          </a:p>
          <a:p>
            <a:r>
              <a:rPr lang="nl-NL" dirty="0" smtClean="0"/>
              <a:t>AUC DRV </a:t>
            </a:r>
            <a:r>
              <a:rPr lang="nl-NL" dirty="0" err="1" smtClean="0"/>
              <a:t>unbound</a:t>
            </a:r>
            <a:r>
              <a:rPr lang="nl-NL" dirty="0" smtClean="0"/>
              <a:t>  </a:t>
            </a:r>
            <a:r>
              <a:rPr lang="nl-NL" b="1" dirty="0" smtClean="0">
                <a:sym typeface="Symbol"/>
              </a:rPr>
              <a:t></a:t>
            </a:r>
            <a:r>
              <a:rPr lang="nl-NL" dirty="0" smtClean="0"/>
              <a:t> 40-55%</a:t>
            </a:r>
          </a:p>
        </p:txBody>
      </p:sp>
      <p:sp>
        <p:nvSpPr>
          <p:cNvPr id="9" name="Rectangle 8"/>
          <p:cNvSpPr/>
          <p:nvPr/>
        </p:nvSpPr>
        <p:spPr>
          <a:xfrm>
            <a:off x="468000" y="560493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>
                <a:solidFill>
                  <a:schemeClr val="accent1"/>
                </a:solidFill>
              </a:rPr>
              <a:t>Poster: Mark </a:t>
            </a:r>
            <a:r>
              <a:rPr lang="nl-NL" b="1" dirty="0">
                <a:solidFill>
                  <a:schemeClr val="accent1"/>
                </a:solidFill>
              </a:rPr>
              <a:t>Mirochnick presents data from P1026 (IMPAACT)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983" y="6340601"/>
            <a:ext cx="1440000" cy="4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Recommendations darunavir/cobi</a:t>
            </a:r>
            <a:endParaRPr lang="nl-NL" dirty="0" smtClean="0"/>
          </a:p>
        </p:txBody>
      </p:sp>
      <p:sp>
        <p:nvSpPr>
          <p:cNvPr id="3" name="Rechthoek 12"/>
          <p:cNvSpPr/>
          <p:nvPr/>
        </p:nvSpPr>
        <p:spPr>
          <a:xfrm>
            <a:off x="539552" y="1484784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FDA – 6 June 2018</a:t>
            </a:r>
          </a:p>
          <a:p>
            <a:endParaRPr lang="en-US" dirty="0" smtClean="0"/>
          </a:p>
          <a:p>
            <a:r>
              <a:rPr lang="en-US" dirty="0" smtClean="0"/>
              <a:t>PREZCOBIX is not recommended in pregnant women due to substantially lower exposures of </a:t>
            </a:r>
            <a:r>
              <a:rPr lang="en-US" dirty="0" err="1" smtClean="0"/>
              <a:t>darunavir</a:t>
            </a:r>
            <a:r>
              <a:rPr lang="en-US" dirty="0" smtClean="0"/>
              <a:t> and </a:t>
            </a:r>
            <a:r>
              <a:rPr lang="en-US" dirty="0" err="1" smtClean="0"/>
              <a:t>cobicistat</a:t>
            </a:r>
            <a:r>
              <a:rPr lang="en-US" dirty="0" smtClean="0"/>
              <a:t> during pregnancy. </a:t>
            </a:r>
          </a:p>
          <a:p>
            <a:endParaRPr lang="en-US" dirty="0" smtClean="0"/>
          </a:p>
          <a:p>
            <a:r>
              <a:rPr lang="en-US" dirty="0" smtClean="0"/>
              <a:t>One out of 6 women who completed the study experienced </a:t>
            </a:r>
            <a:r>
              <a:rPr lang="en-US" dirty="0" err="1" smtClean="0"/>
              <a:t>virologic</a:t>
            </a:r>
            <a:r>
              <a:rPr lang="en-US" dirty="0" smtClean="0"/>
              <a:t> failure with HIV-1 RNA &gt;1,000 copies/</a:t>
            </a:r>
            <a:r>
              <a:rPr lang="en-US" dirty="0" err="1" smtClean="0"/>
              <a:t>mL</a:t>
            </a:r>
            <a:r>
              <a:rPr lang="en-US" dirty="0" smtClean="0"/>
              <a:t> from the third trimester visit through the postpartum period. Five women had sustained </a:t>
            </a:r>
            <a:r>
              <a:rPr lang="en-US" dirty="0" err="1" smtClean="0"/>
              <a:t>virologic</a:t>
            </a:r>
            <a:r>
              <a:rPr lang="en-US" dirty="0" smtClean="0"/>
              <a:t> response (HIV RNA &lt;50 copies/</a:t>
            </a:r>
            <a:r>
              <a:rPr lang="en-US" dirty="0" err="1" smtClean="0"/>
              <a:t>mL</a:t>
            </a:r>
            <a:r>
              <a:rPr lang="en-US" dirty="0" smtClean="0"/>
              <a:t>) throughout the study period.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1"/>
                </a:solidFill>
              </a:rPr>
              <a:t>EMA – 25 June 2018 DHCP letter</a:t>
            </a:r>
          </a:p>
          <a:p>
            <a:r>
              <a:rPr lang="en-US" dirty="0" smtClean="0"/>
              <a:t>Same warning: replace COBI with RTV during pregnancy.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983" y="6340601"/>
            <a:ext cx="1440000" cy="4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9144000" cy="1143000"/>
          </a:xfrm>
        </p:spPr>
        <p:txBody>
          <a:bodyPr>
            <a:normAutofit/>
          </a:bodyPr>
          <a:lstStyle/>
          <a:p>
            <a:r>
              <a:rPr lang="nl-NL" dirty="0"/>
              <a:t>Elvitegravir/cobicistat (150/150mg QD)</a:t>
            </a:r>
            <a:endParaRPr lang="nl-NL" dirty="0" smtClean="0"/>
          </a:p>
        </p:txBody>
      </p:sp>
      <p:sp>
        <p:nvSpPr>
          <p:cNvPr id="3" name="Tekstvak 13"/>
          <p:cNvSpPr txBox="1">
            <a:spLocks noChangeArrowheads="1"/>
          </p:cNvSpPr>
          <p:nvPr/>
        </p:nvSpPr>
        <p:spPr bwMode="auto">
          <a:xfrm>
            <a:off x="468313" y="6012000"/>
            <a:ext cx="65516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100" dirty="0" smtClean="0"/>
              <a:t>PANNA </a:t>
            </a:r>
            <a:r>
              <a:rPr lang="nl-NL" sz="1100" dirty="0" err="1" smtClean="0"/>
              <a:t>study</a:t>
            </a:r>
            <a:r>
              <a:rPr lang="nl-NL" sz="1100" dirty="0" smtClean="0"/>
              <a:t> </a:t>
            </a:r>
            <a:r>
              <a:rPr lang="nl-NL" sz="1100" dirty="0" err="1" smtClean="0"/>
              <a:t>results</a:t>
            </a:r>
            <a:r>
              <a:rPr lang="nl-NL" sz="1100" dirty="0" smtClean="0"/>
              <a:t> </a:t>
            </a:r>
            <a:r>
              <a:rPr lang="nl-NL" sz="1100" dirty="0" err="1" smtClean="0"/>
              <a:t>summary</a:t>
            </a:r>
            <a:endParaRPr lang="nl-NL" sz="1100" dirty="0"/>
          </a:p>
        </p:txBody>
      </p:sp>
      <p:pic>
        <p:nvPicPr>
          <p:cNvPr id="4" name="Afbeelding 7" descr="AUC_boost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422501"/>
            <a:ext cx="7128792" cy="4373703"/>
          </a:xfrm>
          <a:prstGeom prst="rect">
            <a:avLst/>
          </a:prstGeom>
        </p:spPr>
      </p:pic>
      <p:sp>
        <p:nvSpPr>
          <p:cNvPr id="5" name="PIJL-RECHTS 4"/>
          <p:cNvSpPr/>
          <p:nvPr/>
        </p:nvSpPr>
        <p:spPr>
          <a:xfrm>
            <a:off x="323528" y="2358258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983" y="6340601"/>
            <a:ext cx="1440000" cy="4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79513" y="274639"/>
            <a:ext cx="8626284" cy="1143000"/>
          </a:xfrm>
        </p:spPr>
        <p:txBody>
          <a:bodyPr>
            <a:normAutofit fontScale="90000"/>
          </a:bodyPr>
          <a:lstStyle/>
          <a:p>
            <a:r>
              <a:rPr lang="nl-NL" dirty="0"/>
              <a:t>Elvitegravir/cobicistat (150/150mg QD)</a:t>
            </a:r>
            <a:endParaRPr lang="nl-NL" dirty="0" smtClean="0"/>
          </a:p>
        </p:txBody>
      </p:sp>
      <p:sp>
        <p:nvSpPr>
          <p:cNvPr id="3" name="Tekstvak 13"/>
          <p:cNvSpPr txBox="1">
            <a:spLocks noChangeArrowheads="1"/>
          </p:cNvSpPr>
          <p:nvPr/>
        </p:nvSpPr>
        <p:spPr bwMode="auto">
          <a:xfrm>
            <a:off x="468313" y="6012000"/>
            <a:ext cx="8337484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1100" dirty="0" smtClean="0"/>
              <a:t>Best et al, CROI 2017; Colbers et al ARV </a:t>
            </a:r>
            <a:r>
              <a:rPr lang="nl-NL" sz="1100" dirty="0" err="1" smtClean="0"/>
              <a:t>pharmacology</a:t>
            </a:r>
            <a:r>
              <a:rPr lang="nl-NL" sz="1100" dirty="0" smtClean="0"/>
              <a:t> workshop 2018; Marzolini et al, BJCP 2017; </a:t>
            </a:r>
            <a:r>
              <a:rPr lang="nl-NL" sz="1100" dirty="0" err="1" smtClean="0"/>
              <a:t>DeJesus</a:t>
            </a:r>
            <a:r>
              <a:rPr lang="nl-NL" sz="1100" dirty="0" smtClean="0"/>
              <a:t> et al, JAIDS 2006 </a:t>
            </a:r>
            <a:endParaRPr lang="nl-NL" sz="1100" dirty="0"/>
          </a:p>
        </p:txBody>
      </p:sp>
      <p:sp>
        <p:nvSpPr>
          <p:cNvPr id="4" name="Tekstvak 6"/>
          <p:cNvSpPr txBox="1"/>
          <p:nvPr/>
        </p:nvSpPr>
        <p:spPr>
          <a:xfrm>
            <a:off x="179512" y="5222420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dirty="0" err="1" smtClean="0">
                <a:solidFill>
                  <a:schemeClr val="accent1"/>
                </a:solidFill>
                <a:latin typeface="+mn-lt"/>
              </a:rPr>
              <a:t>C</a:t>
            </a:r>
            <a:r>
              <a:rPr lang="nl-NL" sz="1600" b="1" baseline="-25000" dirty="0" err="1" smtClean="0">
                <a:solidFill>
                  <a:schemeClr val="accent1"/>
                </a:solidFill>
                <a:latin typeface="+mn-lt"/>
              </a:rPr>
              <a:t>min</a:t>
            </a:r>
            <a:r>
              <a:rPr lang="nl-NL" sz="16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nl-NL" sz="1600" b="1" dirty="0" err="1" smtClean="0">
                <a:solidFill>
                  <a:schemeClr val="accent1"/>
                </a:solidFill>
                <a:latin typeface="+mn-lt"/>
              </a:rPr>
              <a:t>below</a:t>
            </a:r>
            <a:r>
              <a:rPr lang="nl-NL" sz="1600" b="1" dirty="0" smtClean="0">
                <a:solidFill>
                  <a:schemeClr val="accent1"/>
                </a:solidFill>
                <a:latin typeface="+mn-lt"/>
              </a:rPr>
              <a:t> target  (0.13mg/L EC90) in </a:t>
            </a:r>
            <a:r>
              <a:rPr lang="nl-NL" sz="1600" b="1" dirty="0" err="1" smtClean="0">
                <a:solidFill>
                  <a:schemeClr val="accent1"/>
                </a:solidFill>
                <a:latin typeface="+mn-lt"/>
              </a:rPr>
              <a:t>pregnancy</a:t>
            </a:r>
            <a:r>
              <a:rPr lang="nl-NL" sz="1600" b="1" dirty="0" smtClean="0">
                <a:solidFill>
                  <a:schemeClr val="accent1"/>
                </a:solidFill>
                <a:latin typeface="+mn-lt"/>
              </a:rPr>
              <a:t> 71-85% versus 17-19% </a:t>
            </a:r>
            <a:r>
              <a:rPr lang="nl-NL" sz="1600" b="1" dirty="0" err="1" smtClean="0">
                <a:solidFill>
                  <a:schemeClr val="accent1"/>
                </a:solidFill>
                <a:latin typeface="+mn-lt"/>
              </a:rPr>
              <a:t>postpartum</a:t>
            </a:r>
            <a:r>
              <a:rPr lang="nl-NL" sz="1600" b="1" dirty="0" smtClean="0">
                <a:solidFill>
                  <a:schemeClr val="accent1"/>
                </a:solidFill>
                <a:latin typeface="+mn-lt"/>
              </a:rPr>
              <a:t>. </a:t>
            </a:r>
          </a:p>
          <a:p>
            <a:r>
              <a:rPr lang="nl-NL" sz="1600" b="1" dirty="0" smtClean="0">
                <a:solidFill>
                  <a:schemeClr val="accent1"/>
                </a:solidFill>
                <a:latin typeface="+mn-lt"/>
              </a:rPr>
              <a:t>Case report reports </a:t>
            </a:r>
            <a:r>
              <a:rPr lang="nl-NL" sz="1600" b="1" dirty="0" err="1" smtClean="0">
                <a:solidFill>
                  <a:schemeClr val="accent1"/>
                </a:solidFill>
                <a:latin typeface="+mn-lt"/>
              </a:rPr>
              <a:t>decreased</a:t>
            </a:r>
            <a:r>
              <a:rPr lang="nl-NL" sz="1600" b="1" dirty="0" smtClean="0">
                <a:solidFill>
                  <a:schemeClr val="accent1"/>
                </a:solidFill>
                <a:latin typeface="+mn-lt"/>
              </a:rPr>
              <a:t> EVG </a:t>
            </a:r>
            <a:r>
              <a:rPr lang="nl-NL" sz="1600" b="1" dirty="0" err="1" smtClean="0">
                <a:solidFill>
                  <a:schemeClr val="accent1"/>
                </a:solidFill>
                <a:latin typeface="+mn-lt"/>
              </a:rPr>
              <a:t>fraction</a:t>
            </a:r>
            <a:r>
              <a:rPr lang="nl-NL" sz="1600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nl-NL" sz="1600" b="1" dirty="0" err="1" smtClean="0">
                <a:solidFill>
                  <a:schemeClr val="accent1"/>
                </a:solidFill>
                <a:latin typeface="+mn-lt"/>
              </a:rPr>
              <a:t>unbound</a:t>
            </a:r>
            <a:r>
              <a:rPr lang="nl-NL" sz="1600" b="1" dirty="0" smtClean="0">
                <a:solidFill>
                  <a:schemeClr val="accent1"/>
                </a:solidFill>
                <a:latin typeface="+mn-lt"/>
              </a:rPr>
              <a:t> in </a:t>
            </a:r>
            <a:r>
              <a:rPr lang="nl-NL" sz="1600" b="1" dirty="0" err="1" smtClean="0">
                <a:solidFill>
                  <a:schemeClr val="accent1"/>
                </a:solidFill>
                <a:latin typeface="+mn-lt"/>
              </a:rPr>
              <a:t>pregnany</a:t>
            </a:r>
            <a:r>
              <a:rPr lang="nl-NL" sz="1600" b="1" dirty="0" smtClean="0">
                <a:solidFill>
                  <a:schemeClr val="accent1"/>
                </a:solidFill>
              </a:rPr>
              <a:t>.</a:t>
            </a:r>
            <a:endParaRPr lang="nl-NL" sz="1600" b="1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" name="Tekstvak 8"/>
          <p:cNvSpPr txBox="1"/>
          <p:nvPr/>
        </p:nvSpPr>
        <p:spPr>
          <a:xfrm>
            <a:off x="6588224" y="1440996"/>
            <a:ext cx="1586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+mn-lt"/>
              </a:rPr>
              <a:t>AUC  </a:t>
            </a:r>
            <a:r>
              <a:rPr lang="nl-NL" b="1" dirty="0" smtClean="0">
                <a:latin typeface="+mn-lt"/>
                <a:sym typeface="Symbol"/>
              </a:rPr>
              <a:t> </a:t>
            </a:r>
            <a:r>
              <a:rPr lang="nl-NL" dirty="0" smtClean="0">
                <a:latin typeface="+mn-lt"/>
              </a:rPr>
              <a:t>42-49%</a:t>
            </a:r>
            <a:endParaRPr lang="nl-NL" dirty="0">
              <a:latin typeface="+mn-lt"/>
            </a:endParaRPr>
          </a:p>
        </p:txBody>
      </p:sp>
      <p:sp>
        <p:nvSpPr>
          <p:cNvPr id="6" name="Tekstvak 9"/>
          <p:cNvSpPr txBox="1"/>
          <p:nvPr/>
        </p:nvSpPr>
        <p:spPr>
          <a:xfrm>
            <a:off x="6630372" y="3745252"/>
            <a:ext cx="128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+mn-lt"/>
              </a:rPr>
              <a:t>AUC  </a:t>
            </a:r>
            <a:r>
              <a:rPr lang="nl-NL" b="1" dirty="0" smtClean="0">
                <a:latin typeface="+mn-lt"/>
                <a:sym typeface="Symbol"/>
              </a:rPr>
              <a:t></a:t>
            </a:r>
            <a:r>
              <a:rPr lang="nl-NL" dirty="0" smtClean="0">
                <a:latin typeface="+mn-lt"/>
              </a:rPr>
              <a:t> 33%</a:t>
            </a:r>
            <a:endParaRPr lang="nl-NL" dirty="0">
              <a:latin typeface="+mn-lt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r="42944"/>
          <a:stretch>
            <a:fillRect/>
          </a:stretch>
        </p:blipFill>
        <p:spPr bwMode="auto">
          <a:xfrm>
            <a:off x="323528" y="1234264"/>
            <a:ext cx="3456384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10" descr="EVG_mean_conc_201805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394504"/>
            <a:ext cx="3240360" cy="1753238"/>
          </a:xfrm>
          <a:prstGeom prst="rect">
            <a:avLst/>
          </a:prstGeom>
        </p:spPr>
      </p:pic>
      <p:pic>
        <p:nvPicPr>
          <p:cNvPr id="9" name="Afbeelding 12" descr="EVG_C24h.jpg"/>
          <p:cNvPicPr>
            <a:picLocks noChangeAspect="1"/>
          </p:cNvPicPr>
          <p:nvPr/>
        </p:nvPicPr>
        <p:blipFill>
          <a:blip r:embed="rId5" cstate="print"/>
          <a:srcRect b="10292"/>
          <a:stretch>
            <a:fillRect/>
          </a:stretch>
        </p:blipFill>
        <p:spPr>
          <a:xfrm>
            <a:off x="4067944" y="3466512"/>
            <a:ext cx="2304256" cy="1672628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l="50974" r="45460" b="15248"/>
          <a:stretch>
            <a:fillRect/>
          </a:stretch>
        </p:blipFill>
        <p:spPr bwMode="auto">
          <a:xfrm>
            <a:off x="3563888" y="1234264"/>
            <a:ext cx="2160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983" y="6340601"/>
            <a:ext cx="1440000" cy="4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Recommendations elvitegravir/cobi</a:t>
            </a:r>
            <a:endParaRPr lang="nl-NL" dirty="0" smtClean="0"/>
          </a:p>
        </p:txBody>
      </p:sp>
      <p:sp>
        <p:nvSpPr>
          <p:cNvPr id="4" name="Rechthoek 12"/>
          <p:cNvSpPr/>
          <p:nvPr/>
        </p:nvSpPr>
        <p:spPr>
          <a:xfrm>
            <a:off x="539552" y="1483200"/>
            <a:ext cx="80415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+mn-lt"/>
              </a:rPr>
              <a:t>DHHS – 19 Oct 2017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Not Recommended for Initial Use in Pregnancy based on data showing inadequate levels of both drugs during the 2nd and 3rd trimester as </a:t>
            </a:r>
            <a:r>
              <a:rPr lang="nl-NL" dirty="0" err="1" smtClean="0">
                <a:latin typeface="+mn-lt"/>
              </a:rPr>
              <a:t>well</a:t>
            </a:r>
            <a:r>
              <a:rPr lang="nl-NL" dirty="0" smtClean="0">
                <a:latin typeface="+mn-lt"/>
              </a:rPr>
              <a:t> as </a:t>
            </a:r>
            <a:r>
              <a:rPr lang="nl-NL" dirty="0" err="1" smtClean="0">
                <a:latin typeface="+mn-lt"/>
              </a:rPr>
              <a:t>viral</a:t>
            </a:r>
            <a:r>
              <a:rPr lang="nl-NL" dirty="0" smtClean="0">
                <a:latin typeface="+mn-lt"/>
              </a:rPr>
              <a:t> </a:t>
            </a:r>
            <a:r>
              <a:rPr lang="nl-NL" dirty="0" err="1" smtClean="0">
                <a:latin typeface="+mn-lt"/>
              </a:rPr>
              <a:t>breakthroughs</a:t>
            </a:r>
            <a:r>
              <a:rPr lang="nl-NL" dirty="0" smtClean="0">
                <a:latin typeface="+mn-lt"/>
              </a:rPr>
              <a:t>.</a:t>
            </a:r>
            <a:endParaRPr lang="en-US" dirty="0" smtClean="0">
              <a:latin typeface="+mn-lt"/>
            </a:endParaRPr>
          </a:p>
          <a:p>
            <a:endParaRPr lang="en-US" b="1" dirty="0" smtClean="0">
              <a:solidFill>
                <a:schemeClr val="accent1"/>
              </a:solidFill>
              <a:latin typeface="+mn-lt"/>
            </a:endParaRPr>
          </a:p>
          <a:p>
            <a:r>
              <a:rPr lang="en-US" b="1" dirty="0" smtClean="0">
                <a:solidFill>
                  <a:schemeClr val="accent1"/>
                </a:solidFill>
                <a:latin typeface="+mn-lt"/>
              </a:rPr>
              <a:t>FDA - current</a:t>
            </a:r>
          </a:p>
          <a:p>
            <a:endParaRPr lang="nl-NL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Pregnancy: Use during pregnancy only if the potential benefit justifies the potential risk. </a:t>
            </a:r>
          </a:p>
          <a:p>
            <a:endParaRPr lang="en-US" b="1" dirty="0" smtClean="0">
              <a:solidFill>
                <a:schemeClr val="accent1"/>
              </a:solidFill>
              <a:latin typeface="+mn-lt"/>
            </a:endParaRPr>
          </a:p>
          <a:p>
            <a:r>
              <a:rPr lang="en-US" b="1" dirty="0" smtClean="0">
                <a:solidFill>
                  <a:schemeClr val="accent1"/>
                </a:solidFill>
                <a:latin typeface="+mn-lt"/>
              </a:rPr>
              <a:t>EMA - current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err="1" smtClean="0">
                <a:latin typeface="+mn-lt"/>
              </a:rPr>
              <a:t>Stribild</a:t>
            </a:r>
            <a:r>
              <a:rPr lang="en-US" dirty="0" smtClean="0">
                <a:latin typeface="+mn-lt"/>
              </a:rPr>
              <a:t> should be used during pregnancy only if the potential benefit justifies the potential risk. 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983" y="6340601"/>
            <a:ext cx="1440000" cy="4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TAF and boosters</a:t>
            </a:r>
            <a:endParaRPr lang="nl-NL" dirty="0" smtClean="0"/>
          </a:p>
        </p:txBody>
      </p:sp>
      <p:sp>
        <p:nvSpPr>
          <p:cNvPr id="4" name="Tekstvak 13"/>
          <p:cNvSpPr txBox="1">
            <a:spLocks noChangeArrowheads="1"/>
          </p:cNvSpPr>
          <p:nvPr/>
        </p:nvSpPr>
        <p:spPr bwMode="auto">
          <a:xfrm>
            <a:off x="468313" y="6012000"/>
            <a:ext cx="65516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100" dirty="0" err="1" smtClean="0"/>
              <a:t>SmPC</a:t>
            </a:r>
            <a:r>
              <a:rPr lang="nl-NL" sz="1100" dirty="0" smtClean="0"/>
              <a:t> </a:t>
            </a:r>
            <a:r>
              <a:rPr lang="nl-NL" sz="1100" dirty="0" err="1" smtClean="0"/>
              <a:t>Descovy</a:t>
            </a:r>
            <a:r>
              <a:rPr lang="nl-NL" sz="1100" dirty="0" smtClean="0"/>
              <a:t>, EMA</a:t>
            </a:r>
            <a:endParaRPr lang="nl-NL" sz="11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36363"/>
            <a:ext cx="6656142" cy="207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9"/>
          <p:cNvSpPr txBox="1"/>
          <p:nvPr/>
        </p:nvSpPr>
        <p:spPr>
          <a:xfrm>
            <a:off x="539552" y="3203466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+mn-lt"/>
              </a:rPr>
              <a:t>EMA: </a:t>
            </a:r>
            <a:r>
              <a:rPr lang="nl-NL" dirty="0" err="1" smtClean="0">
                <a:latin typeface="+mn-lt"/>
              </a:rPr>
              <a:t>Reduced</a:t>
            </a:r>
            <a:r>
              <a:rPr lang="nl-NL" dirty="0" smtClean="0">
                <a:latin typeface="+mn-lt"/>
              </a:rPr>
              <a:t> TAF </a:t>
            </a:r>
            <a:r>
              <a:rPr lang="nl-NL" dirty="0" err="1" smtClean="0">
                <a:latin typeface="+mn-lt"/>
              </a:rPr>
              <a:t>dose</a:t>
            </a:r>
            <a:r>
              <a:rPr lang="nl-NL" dirty="0" smtClean="0">
                <a:latin typeface="+mn-lt"/>
              </a:rPr>
              <a:t> </a:t>
            </a:r>
            <a:r>
              <a:rPr lang="nl-NL" dirty="0" err="1" smtClean="0">
                <a:latin typeface="+mn-lt"/>
              </a:rPr>
              <a:t>with</a:t>
            </a:r>
            <a:r>
              <a:rPr lang="nl-NL" dirty="0" smtClean="0">
                <a:latin typeface="+mn-lt"/>
              </a:rPr>
              <a:t> </a:t>
            </a:r>
            <a:r>
              <a:rPr lang="nl-NL" dirty="0" err="1" smtClean="0">
                <a:latin typeface="+mn-lt"/>
              </a:rPr>
              <a:t>boosted</a:t>
            </a:r>
            <a:r>
              <a:rPr lang="nl-NL" dirty="0" smtClean="0">
                <a:latin typeface="+mn-lt"/>
              </a:rPr>
              <a:t> </a:t>
            </a:r>
            <a:r>
              <a:rPr lang="nl-NL" dirty="0" err="1" smtClean="0">
                <a:latin typeface="+mn-lt"/>
              </a:rPr>
              <a:t>PI’s</a:t>
            </a:r>
            <a:endParaRPr lang="nl-NL" dirty="0" smtClean="0"/>
          </a:p>
          <a:p>
            <a:r>
              <a:rPr lang="nl-NL" dirty="0" smtClean="0">
                <a:latin typeface="+mn-lt"/>
              </a:rPr>
              <a:t>FDA: 25mg </a:t>
            </a:r>
            <a:r>
              <a:rPr lang="nl-NL" dirty="0" err="1" smtClean="0">
                <a:latin typeface="+mn-lt"/>
              </a:rPr>
              <a:t>dose</a:t>
            </a:r>
            <a:r>
              <a:rPr lang="nl-NL" dirty="0" smtClean="0">
                <a:latin typeface="+mn-lt"/>
              </a:rPr>
              <a:t> TAF </a:t>
            </a:r>
            <a:r>
              <a:rPr lang="nl-NL" dirty="0" err="1" smtClean="0">
                <a:latin typeface="+mn-lt"/>
              </a:rPr>
              <a:t>with</a:t>
            </a:r>
            <a:r>
              <a:rPr lang="nl-NL" dirty="0" smtClean="0">
                <a:latin typeface="+mn-lt"/>
              </a:rPr>
              <a:t> </a:t>
            </a:r>
            <a:r>
              <a:rPr lang="nl-NL" dirty="0" err="1" smtClean="0">
                <a:latin typeface="+mn-lt"/>
              </a:rPr>
              <a:t>boosted</a:t>
            </a:r>
            <a:r>
              <a:rPr lang="nl-NL" dirty="0" smtClean="0">
                <a:latin typeface="+mn-lt"/>
              </a:rPr>
              <a:t> </a:t>
            </a:r>
            <a:r>
              <a:rPr lang="nl-NL" dirty="0" err="1" smtClean="0">
                <a:latin typeface="+mn-lt"/>
              </a:rPr>
              <a:t>PI’s</a:t>
            </a:r>
            <a:endParaRPr lang="nl-NL" dirty="0" smtClean="0">
              <a:latin typeface="+mn-lt"/>
            </a:endParaRPr>
          </a:p>
          <a:p>
            <a:endParaRPr lang="nl-NL" dirty="0" smtClean="0">
              <a:latin typeface="+mn-lt"/>
            </a:endParaRPr>
          </a:p>
          <a:p>
            <a:r>
              <a:rPr lang="nl-NL" dirty="0" err="1" smtClean="0">
                <a:latin typeface="+mn-lt"/>
              </a:rPr>
              <a:t>Pregnancy</a:t>
            </a:r>
            <a:r>
              <a:rPr lang="nl-NL" dirty="0" smtClean="0">
                <a:latin typeface="+mn-lt"/>
              </a:rPr>
              <a:t> effect </a:t>
            </a:r>
            <a:r>
              <a:rPr lang="nl-NL" dirty="0" err="1" smtClean="0">
                <a:latin typeface="+mn-lt"/>
              </a:rPr>
              <a:t>on</a:t>
            </a:r>
            <a:r>
              <a:rPr lang="nl-NL" dirty="0" smtClean="0">
                <a:latin typeface="+mn-lt"/>
              </a:rPr>
              <a:t> </a:t>
            </a:r>
            <a:r>
              <a:rPr lang="nl-NL" dirty="0" err="1" smtClean="0">
                <a:latin typeface="+mn-lt"/>
              </a:rPr>
              <a:t>cobicistat</a:t>
            </a:r>
            <a:r>
              <a:rPr lang="nl-NL" dirty="0" smtClean="0">
                <a:latin typeface="+mn-lt"/>
              </a:rPr>
              <a:t> and </a:t>
            </a:r>
            <a:r>
              <a:rPr lang="nl-NL" dirty="0" err="1" smtClean="0">
                <a:latin typeface="+mn-lt"/>
              </a:rPr>
              <a:t>ritonavir</a:t>
            </a:r>
            <a:r>
              <a:rPr lang="nl-NL" dirty="0" smtClean="0">
                <a:latin typeface="+mn-lt"/>
              </a:rPr>
              <a:t>: &gt;50% </a:t>
            </a:r>
            <a:r>
              <a:rPr lang="nl-NL" dirty="0" err="1" smtClean="0">
                <a:latin typeface="+mn-lt"/>
              </a:rPr>
              <a:t>reduction</a:t>
            </a:r>
            <a:r>
              <a:rPr lang="nl-NL" dirty="0" smtClean="0">
                <a:latin typeface="+mn-lt"/>
              </a:rPr>
              <a:t> in </a:t>
            </a:r>
            <a:r>
              <a:rPr lang="nl-NL" dirty="0" err="1" smtClean="0">
                <a:latin typeface="+mn-lt"/>
              </a:rPr>
              <a:t>exposure</a:t>
            </a:r>
            <a:r>
              <a:rPr lang="nl-NL" dirty="0" smtClean="0">
                <a:latin typeface="+mn-lt"/>
              </a:rPr>
              <a:t> </a:t>
            </a:r>
          </a:p>
          <a:p>
            <a:endParaRPr lang="nl-NL" dirty="0" smtClean="0">
              <a:latin typeface="+mn-lt"/>
            </a:endParaRPr>
          </a:p>
          <a:p>
            <a:r>
              <a:rPr lang="nl-NL" b="1" dirty="0" smtClean="0">
                <a:solidFill>
                  <a:schemeClr val="accent1"/>
                </a:solidFill>
                <a:latin typeface="+mn-lt"/>
              </a:rPr>
              <a:t>Are adequate TAF/TFV drug levels reached in pregnancy when  combined with </a:t>
            </a:r>
            <a:r>
              <a:rPr lang="nl-NL" b="1" dirty="0" err="1" smtClean="0">
                <a:solidFill>
                  <a:schemeClr val="accent1"/>
                </a:solidFill>
                <a:latin typeface="+mn-lt"/>
              </a:rPr>
              <a:t>boosted</a:t>
            </a:r>
            <a:r>
              <a:rPr lang="nl-NL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nl-NL" b="1" dirty="0" err="1" smtClean="0">
                <a:solidFill>
                  <a:schemeClr val="accent1"/>
                </a:solidFill>
                <a:latin typeface="+mn-lt"/>
              </a:rPr>
              <a:t>ARVs</a:t>
            </a:r>
            <a:r>
              <a:rPr lang="nl-NL" b="1" dirty="0" smtClean="0">
                <a:solidFill>
                  <a:schemeClr val="accent1"/>
                </a:solidFill>
                <a:latin typeface="+mn-lt"/>
              </a:rPr>
              <a:t> and </a:t>
            </a:r>
            <a:r>
              <a:rPr lang="nl-NL" b="1" dirty="0" err="1" smtClean="0">
                <a:solidFill>
                  <a:schemeClr val="accent1"/>
                </a:solidFill>
                <a:latin typeface="+mn-lt"/>
              </a:rPr>
              <a:t>reduced</a:t>
            </a:r>
            <a:r>
              <a:rPr lang="nl-NL" b="1" dirty="0" smtClean="0">
                <a:solidFill>
                  <a:schemeClr val="accent1"/>
                </a:solidFill>
                <a:latin typeface="+mn-lt"/>
              </a:rPr>
              <a:t> </a:t>
            </a:r>
            <a:r>
              <a:rPr lang="nl-NL" b="1" dirty="0" err="1" smtClean="0">
                <a:solidFill>
                  <a:schemeClr val="accent1"/>
                </a:solidFill>
                <a:latin typeface="+mn-lt"/>
              </a:rPr>
              <a:t>dose</a:t>
            </a:r>
            <a:r>
              <a:rPr lang="nl-NL" b="1" dirty="0" smtClean="0">
                <a:solidFill>
                  <a:schemeClr val="accent1"/>
                </a:solidFill>
                <a:latin typeface="+mn-lt"/>
              </a:rPr>
              <a:t>?????? EVG/</a:t>
            </a:r>
            <a:r>
              <a:rPr lang="nl-NL" b="1" dirty="0" err="1" smtClean="0">
                <a:solidFill>
                  <a:schemeClr val="accent1"/>
                </a:solidFill>
                <a:latin typeface="+mn-lt"/>
              </a:rPr>
              <a:t>cobi</a:t>
            </a:r>
            <a:r>
              <a:rPr lang="nl-NL" b="1" dirty="0" smtClean="0">
                <a:solidFill>
                  <a:schemeClr val="accent1"/>
                </a:solidFill>
                <a:latin typeface="+mn-lt"/>
              </a:rPr>
              <a:t> + 10mg TAF?</a:t>
            </a:r>
          </a:p>
          <a:p>
            <a:endParaRPr lang="nl-NL" b="1" dirty="0" smtClean="0">
              <a:solidFill>
                <a:schemeClr val="accent1"/>
              </a:solidFill>
              <a:latin typeface="+mn-lt"/>
            </a:endParaRPr>
          </a:p>
          <a:p>
            <a:r>
              <a:rPr lang="nl-NL" b="1" dirty="0" err="1" smtClean="0">
                <a:solidFill>
                  <a:schemeClr val="accent1"/>
                </a:solidFill>
                <a:latin typeface="+mn-lt"/>
              </a:rPr>
              <a:t>Session</a:t>
            </a:r>
            <a:r>
              <a:rPr lang="nl-NL" b="1" dirty="0" smtClean="0">
                <a:solidFill>
                  <a:schemeClr val="accent1"/>
                </a:solidFill>
                <a:latin typeface="+mn-lt"/>
              </a:rPr>
              <a:t>: </a:t>
            </a:r>
            <a:r>
              <a:rPr lang="nl-NL" b="1" dirty="0" err="1" smtClean="0">
                <a:solidFill>
                  <a:schemeClr val="accent1"/>
                </a:solidFill>
                <a:latin typeface="+mn-lt"/>
              </a:rPr>
              <a:t>Pregnancy</a:t>
            </a:r>
            <a:r>
              <a:rPr lang="nl-NL" b="1" dirty="0" smtClean="0">
                <a:solidFill>
                  <a:schemeClr val="accent1"/>
                </a:solidFill>
                <a:latin typeface="+mn-lt"/>
              </a:rPr>
              <a:t>: Pre, </a:t>
            </a:r>
            <a:r>
              <a:rPr lang="nl-NL" b="1" dirty="0" err="1" smtClean="0">
                <a:solidFill>
                  <a:schemeClr val="accent1"/>
                </a:solidFill>
                <a:latin typeface="+mn-lt"/>
              </a:rPr>
              <a:t>peri</a:t>
            </a:r>
            <a:r>
              <a:rPr lang="nl-NL" b="1" dirty="0" smtClean="0">
                <a:solidFill>
                  <a:schemeClr val="accent1"/>
                </a:solidFill>
                <a:latin typeface="+mn-lt"/>
              </a:rPr>
              <a:t>, and post. Thursday 16:30 Hall 11A, Mark Mirochnick presents data from P1026 (IMPAACT)</a:t>
            </a:r>
            <a:endParaRPr lang="nl-NL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983" y="6340601"/>
            <a:ext cx="1440000" cy="4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6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PK dolutegravir in pregnancy</a:t>
            </a:r>
            <a:endParaRPr lang="nl-NL" dirty="0" smtClean="0"/>
          </a:p>
        </p:txBody>
      </p:sp>
      <p:pic>
        <p:nvPicPr>
          <p:cNvPr id="4" name="Afbeelding 6" descr="Dolutegravir plasma conc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9905" y="1414545"/>
            <a:ext cx="4564095" cy="253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09212"/>
            <a:ext cx="4577705" cy="293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13"/>
          <p:cNvSpPr txBox="1">
            <a:spLocks noChangeArrowheads="1"/>
          </p:cNvSpPr>
          <p:nvPr/>
        </p:nvSpPr>
        <p:spPr bwMode="auto">
          <a:xfrm>
            <a:off x="468313" y="6012000"/>
            <a:ext cx="65516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100" dirty="0" err="1" smtClean="0"/>
              <a:t>Mulligan</a:t>
            </a:r>
            <a:r>
              <a:rPr lang="nl-NL" sz="1100" dirty="0" smtClean="0"/>
              <a:t> et al, AIDS 2018; Bollen et al ARV </a:t>
            </a:r>
            <a:r>
              <a:rPr lang="nl-NL" sz="1100" dirty="0" err="1" smtClean="0"/>
              <a:t>pharmacology</a:t>
            </a:r>
            <a:r>
              <a:rPr lang="nl-NL" sz="1100" dirty="0" smtClean="0"/>
              <a:t> workshop 2017 &amp; 2018; Min et al, AIDS 2011</a:t>
            </a:r>
            <a:endParaRPr lang="nl-NL" sz="1100" dirty="0"/>
          </a:p>
        </p:txBody>
      </p:sp>
      <p:sp>
        <p:nvSpPr>
          <p:cNvPr id="8" name="Tekstvak 6"/>
          <p:cNvSpPr txBox="1"/>
          <p:nvPr/>
        </p:nvSpPr>
        <p:spPr>
          <a:xfrm>
            <a:off x="251520" y="4462346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C</a:t>
            </a:r>
            <a:r>
              <a:rPr lang="nl-NL" baseline="-25000" dirty="0" err="1" smtClean="0"/>
              <a:t>min</a:t>
            </a:r>
            <a:r>
              <a:rPr lang="nl-NL" dirty="0" smtClean="0"/>
              <a:t> </a:t>
            </a:r>
            <a:r>
              <a:rPr lang="nl-NL" dirty="0" err="1" smtClean="0"/>
              <a:t>above</a:t>
            </a:r>
            <a:r>
              <a:rPr lang="nl-NL" dirty="0" smtClean="0"/>
              <a:t> target 0.3 mg/L and </a:t>
            </a:r>
          </a:p>
          <a:p>
            <a:r>
              <a:rPr lang="nl-NL" dirty="0" err="1" smtClean="0"/>
              <a:t>unbound</a:t>
            </a:r>
            <a:r>
              <a:rPr lang="nl-NL" dirty="0" smtClean="0"/>
              <a:t> </a:t>
            </a:r>
            <a:r>
              <a:rPr lang="nl-NL" dirty="0" err="1" smtClean="0"/>
              <a:t>concentrations</a:t>
            </a:r>
            <a:r>
              <a:rPr lang="nl-NL" dirty="0" smtClean="0"/>
              <a:t> </a:t>
            </a:r>
            <a:r>
              <a:rPr lang="nl-NL" dirty="0" err="1" smtClean="0"/>
              <a:t>unchanged</a:t>
            </a:r>
            <a:r>
              <a:rPr lang="nl-NL" dirty="0" smtClean="0"/>
              <a:t>: </a:t>
            </a:r>
          </a:p>
          <a:p>
            <a:r>
              <a:rPr lang="nl-NL" dirty="0" err="1" smtClean="0"/>
              <a:t>no</a:t>
            </a:r>
            <a:r>
              <a:rPr lang="nl-NL" dirty="0" smtClean="0"/>
              <a:t> </a:t>
            </a:r>
            <a:r>
              <a:rPr lang="nl-NL" dirty="0" err="1" smtClean="0"/>
              <a:t>dose</a:t>
            </a:r>
            <a:r>
              <a:rPr lang="nl-NL" dirty="0" smtClean="0"/>
              <a:t> </a:t>
            </a:r>
            <a:r>
              <a:rPr lang="nl-NL" dirty="0" err="1" smtClean="0"/>
              <a:t>adjustment</a:t>
            </a:r>
            <a:r>
              <a:rPr lang="nl-NL" dirty="0" smtClean="0"/>
              <a:t> </a:t>
            </a:r>
            <a:r>
              <a:rPr lang="nl-NL" dirty="0" err="1" smtClean="0"/>
              <a:t>needed</a:t>
            </a:r>
            <a:endParaRPr lang="nl-NL" dirty="0"/>
          </a:p>
        </p:txBody>
      </p:sp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150843"/>
              </p:ext>
            </p:extLst>
          </p:nvPr>
        </p:nvGraphicFramePr>
        <p:xfrm>
          <a:off x="5076056" y="3729492"/>
          <a:ext cx="2750830" cy="223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Prism 5" r:id="rId6" imgW="4092120" imgH="3321000" progId="Prism5.Document">
                  <p:embed/>
                </p:oleObj>
              </mc:Choice>
              <mc:Fallback>
                <p:oleObj name="Prism 5" r:id="rId6" imgW="4092120" imgH="3321000" progId="Prism5.Document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729492"/>
                        <a:ext cx="2750830" cy="22322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kstvak 8"/>
          <p:cNvSpPr txBox="1"/>
          <p:nvPr/>
        </p:nvSpPr>
        <p:spPr>
          <a:xfrm>
            <a:off x="2267744" y="1559960"/>
            <a:ext cx="179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AUC  </a:t>
            </a:r>
            <a:r>
              <a:rPr lang="nl-NL" b="1" dirty="0" smtClean="0">
                <a:sym typeface="Symbol"/>
              </a:rPr>
              <a:t> </a:t>
            </a:r>
            <a:r>
              <a:rPr lang="nl-NL" dirty="0" smtClean="0"/>
              <a:t>29-37%</a:t>
            </a:r>
            <a:endParaRPr lang="nl-NL" dirty="0"/>
          </a:p>
        </p:txBody>
      </p:sp>
      <p:sp>
        <p:nvSpPr>
          <p:cNvPr id="11" name="Tekstvak 9"/>
          <p:cNvSpPr txBox="1"/>
          <p:nvPr/>
        </p:nvSpPr>
        <p:spPr>
          <a:xfrm>
            <a:off x="6300192" y="155996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AUC  </a:t>
            </a:r>
            <a:r>
              <a:rPr lang="nl-NL" b="1" dirty="0" smtClean="0">
                <a:sym typeface="Symbol"/>
              </a:rPr>
              <a:t></a:t>
            </a:r>
            <a:r>
              <a:rPr lang="nl-NL" dirty="0" smtClean="0"/>
              <a:t> 5%</a:t>
            </a:r>
            <a:endParaRPr lang="nl-NL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983" y="6340601"/>
            <a:ext cx="1440000" cy="4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7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err="1" smtClean="0"/>
              <a:t>Disclosures</a:t>
            </a:r>
            <a:r>
              <a:rPr lang="nl-NL" altLang="nl-NL" dirty="0" smtClean="0"/>
              <a:t> Angela </a:t>
            </a:r>
            <a:r>
              <a:rPr lang="nl-NL" altLang="nl-NL" dirty="0" err="1" smtClean="0"/>
              <a:t>Colbers</a:t>
            </a:r>
            <a:endParaRPr lang="nl-NL" altLang="nl-NL" dirty="0" smtClean="0"/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>
          <a:xfrm>
            <a:off x="395288" y="1916113"/>
            <a:ext cx="8497887" cy="366395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nl-NL" altLang="nl-NL" sz="2400" dirty="0" smtClean="0"/>
              <a:t>Research grants   </a:t>
            </a:r>
          </a:p>
          <a:p>
            <a:pPr eaLnBrk="1" hangingPunct="1"/>
            <a:endParaRPr lang="nl-NL" altLang="nl-NL" sz="2400" dirty="0" smtClean="0"/>
          </a:p>
          <a:p>
            <a:pPr eaLnBrk="1" hangingPunct="1"/>
            <a:r>
              <a:rPr lang="nl-NL" altLang="nl-NL" sz="2400" dirty="0" smtClean="0"/>
              <a:t>Janssen</a:t>
            </a:r>
          </a:p>
          <a:p>
            <a:pPr eaLnBrk="1" hangingPunct="1"/>
            <a:r>
              <a:rPr lang="nl-NL" altLang="nl-NL" sz="2400" dirty="0" smtClean="0"/>
              <a:t>Merck</a:t>
            </a:r>
          </a:p>
          <a:p>
            <a:pPr eaLnBrk="1" hangingPunct="1"/>
            <a:r>
              <a:rPr lang="nl-NL" altLang="nl-NL" sz="2400" dirty="0" err="1" smtClean="0"/>
              <a:t>ViiV</a:t>
            </a:r>
            <a:endParaRPr lang="nl-NL" altLang="nl-NL" sz="2400" dirty="0" smtClean="0"/>
          </a:p>
          <a:p>
            <a:pPr eaLnBrk="1" hangingPunct="1"/>
            <a:r>
              <a:rPr lang="nl-NL" altLang="nl-NL" sz="2400" dirty="0" smtClean="0"/>
              <a:t>Bristol-Myers Squibb</a:t>
            </a:r>
          </a:p>
          <a:p>
            <a:pPr eaLnBrk="1" hangingPunct="1"/>
            <a:r>
              <a:rPr lang="nl-NL" altLang="nl-NL" sz="2400" dirty="0" err="1" smtClean="0"/>
              <a:t>Gilead</a:t>
            </a:r>
            <a:endParaRPr lang="nl-NL" altLang="nl-NL" sz="2400" dirty="0" smtClean="0"/>
          </a:p>
          <a:p>
            <a:pPr eaLnBrk="1" hangingPunct="1"/>
            <a:endParaRPr lang="nl-NL" altLang="nl-NL" sz="2400" dirty="0" smtClean="0"/>
          </a:p>
          <a:p>
            <a:pPr marL="0" indent="0" eaLnBrk="1" hangingPunct="1">
              <a:buFont typeface="Arial" pitchFamily="34" charset="0"/>
              <a:buNone/>
            </a:pPr>
            <a:r>
              <a:rPr lang="nl-NL" altLang="nl-NL" sz="2400" u="sng" dirty="0" smtClean="0"/>
              <a:t>NB all payments have been invoiced by the financial department of Radboudumc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3318" y="1916832"/>
            <a:ext cx="1625600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983" y="6340601"/>
            <a:ext cx="1440000" cy="4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PK dolutegravir with </a:t>
            </a:r>
            <a:r>
              <a:rPr lang="en-US" dirty="0" err="1"/>
              <a:t>cations</a:t>
            </a:r>
            <a:r>
              <a:rPr lang="en-US" dirty="0"/>
              <a:t> </a:t>
            </a:r>
            <a:r>
              <a:rPr lang="en-US" dirty="0" smtClean="0"/>
              <a:t>(iron)</a:t>
            </a:r>
            <a:r>
              <a:rPr lang="en-US" dirty="0"/>
              <a:t/>
            </a:r>
            <a:br>
              <a:rPr lang="en-US" dirty="0"/>
            </a:br>
            <a:endParaRPr lang="nl-NL" dirty="0" smtClean="0"/>
          </a:p>
        </p:txBody>
      </p:sp>
      <p:sp>
        <p:nvSpPr>
          <p:cNvPr id="4" name="Tekstvak 13"/>
          <p:cNvSpPr txBox="1">
            <a:spLocks noChangeArrowheads="1"/>
          </p:cNvSpPr>
          <p:nvPr/>
        </p:nvSpPr>
        <p:spPr bwMode="auto">
          <a:xfrm>
            <a:off x="468313" y="6012000"/>
            <a:ext cx="65516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100" dirty="0" smtClean="0"/>
              <a:t>Song et al., JCP 2015</a:t>
            </a:r>
            <a:endParaRPr lang="nl-NL" sz="1100" dirty="0"/>
          </a:p>
        </p:txBody>
      </p:sp>
      <p:sp>
        <p:nvSpPr>
          <p:cNvPr id="6" name="Tekstvak 6"/>
          <p:cNvSpPr txBox="1"/>
          <p:nvPr/>
        </p:nvSpPr>
        <p:spPr>
          <a:xfrm>
            <a:off x="395536" y="4258600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Iron</a:t>
            </a:r>
            <a:r>
              <a:rPr lang="nl-NL" dirty="0" smtClean="0"/>
              <a:t> + </a:t>
            </a:r>
            <a:r>
              <a:rPr lang="nl-NL" dirty="0" err="1" smtClean="0"/>
              <a:t>food</a:t>
            </a:r>
            <a:r>
              <a:rPr lang="nl-NL" dirty="0" smtClean="0"/>
              <a:t> and </a:t>
            </a:r>
            <a:r>
              <a:rPr lang="nl-NL" dirty="0" err="1" smtClean="0"/>
              <a:t>avoid</a:t>
            </a:r>
            <a:r>
              <a:rPr lang="nl-NL" dirty="0" smtClean="0"/>
              <a:t> </a:t>
            </a:r>
            <a:r>
              <a:rPr lang="nl-NL" dirty="0" err="1" smtClean="0"/>
              <a:t>simultaneous</a:t>
            </a:r>
            <a:r>
              <a:rPr lang="nl-NL" dirty="0" smtClean="0"/>
              <a:t> </a:t>
            </a:r>
            <a:r>
              <a:rPr lang="nl-NL" dirty="0" err="1" smtClean="0"/>
              <a:t>administration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DTG</a:t>
            </a:r>
          </a:p>
          <a:p>
            <a:endParaRPr lang="nl-NL" dirty="0" smtClean="0"/>
          </a:p>
          <a:p>
            <a:r>
              <a:rPr lang="nl-NL" dirty="0" smtClean="0"/>
              <a:t>AND in resource limited setting: possible interactions with soil/mumbwa</a:t>
            </a:r>
          </a:p>
          <a:p>
            <a:endParaRPr lang="nl-NL" dirty="0" smtClean="0"/>
          </a:p>
          <a:p>
            <a:r>
              <a:rPr lang="nl-NL" b="1" dirty="0">
                <a:solidFill>
                  <a:schemeClr val="accent1"/>
                </a:solidFill>
              </a:rPr>
              <a:t>Session: Pregnancy: Pre, peri, and post. Thursday 16:30 Hall </a:t>
            </a:r>
            <a:r>
              <a:rPr lang="nl-NL" b="1" dirty="0" smtClean="0">
                <a:solidFill>
                  <a:schemeClr val="accent1"/>
                </a:solidFill>
              </a:rPr>
              <a:t>11A, Saye Khoo presents Dolphin1 data</a:t>
            </a:r>
            <a:endParaRPr lang="nl-NL" dirty="0"/>
          </a:p>
        </p:txBody>
      </p:sp>
      <p:sp>
        <p:nvSpPr>
          <p:cNvPr id="7" name="Tekstvak 8"/>
          <p:cNvSpPr txBox="1"/>
          <p:nvPr/>
        </p:nvSpPr>
        <p:spPr>
          <a:xfrm>
            <a:off x="4211960" y="1594304"/>
            <a:ext cx="3004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AUC  </a:t>
            </a:r>
            <a:r>
              <a:rPr lang="nl-NL" b="1" dirty="0" smtClean="0">
                <a:sym typeface="Symbol"/>
              </a:rPr>
              <a:t> </a:t>
            </a:r>
            <a:r>
              <a:rPr lang="nl-NL" dirty="0" smtClean="0">
                <a:sym typeface="Symbol"/>
              </a:rPr>
              <a:t>56</a:t>
            </a:r>
            <a:r>
              <a:rPr lang="nl-NL" dirty="0" smtClean="0"/>
              <a:t>% FF and </a:t>
            </a:r>
            <a:r>
              <a:rPr lang="nl-NL" dirty="0" err="1" smtClean="0"/>
              <a:t>fasting</a:t>
            </a:r>
            <a:endParaRPr lang="nl-NL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90248"/>
            <a:ext cx="3600400" cy="31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vak 10"/>
          <p:cNvSpPr txBox="1"/>
          <p:nvPr/>
        </p:nvSpPr>
        <p:spPr>
          <a:xfrm>
            <a:off x="4231947" y="3241196"/>
            <a:ext cx="2811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AUC </a:t>
            </a:r>
            <a:r>
              <a:rPr lang="nl-NL" b="1" dirty="0" smtClean="0">
                <a:sym typeface="Symbol"/>
              </a:rPr>
              <a:t></a:t>
            </a:r>
            <a:r>
              <a:rPr lang="nl-NL" dirty="0" smtClean="0">
                <a:sym typeface="Symbol"/>
              </a:rPr>
              <a:t> 5-30</a:t>
            </a:r>
            <a:r>
              <a:rPr lang="nl-NL" dirty="0" smtClean="0"/>
              <a:t>% </a:t>
            </a:r>
            <a:r>
              <a:rPr lang="nl-NL" dirty="0" err="1" smtClean="0"/>
              <a:t>pregnancy</a:t>
            </a:r>
            <a:r>
              <a:rPr lang="nl-NL" dirty="0" smtClean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983" y="6340601"/>
            <a:ext cx="1440000" cy="4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4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PK </a:t>
            </a:r>
            <a:r>
              <a:rPr lang="en-US" dirty="0" err="1" smtClean="0"/>
              <a:t>metformin</a:t>
            </a:r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en-US" dirty="0" smtClean="0"/>
              <a:t>dolutegravir</a:t>
            </a:r>
            <a:r>
              <a:rPr lang="en-US" dirty="0"/>
              <a:t/>
            </a:r>
            <a:br>
              <a:rPr lang="en-US" dirty="0"/>
            </a:br>
            <a:endParaRPr lang="nl-NL" dirty="0" smtClean="0"/>
          </a:p>
        </p:txBody>
      </p:sp>
      <p:sp>
        <p:nvSpPr>
          <p:cNvPr id="4" name="Tekstvak 13"/>
          <p:cNvSpPr txBox="1">
            <a:spLocks noChangeArrowheads="1"/>
          </p:cNvSpPr>
          <p:nvPr/>
        </p:nvSpPr>
        <p:spPr bwMode="auto">
          <a:xfrm>
            <a:off x="468313" y="6012000"/>
            <a:ext cx="65516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100" dirty="0" smtClean="0"/>
              <a:t>Song et al., JAIDS 2016; </a:t>
            </a:r>
            <a:r>
              <a:rPr lang="nl-NL" sz="1100" dirty="0" err="1" smtClean="0"/>
              <a:t>Eyal</a:t>
            </a:r>
            <a:r>
              <a:rPr lang="nl-NL" sz="1100" dirty="0" smtClean="0"/>
              <a:t> et al., DMD 2010</a:t>
            </a:r>
            <a:endParaRPr lang="nl-NL" sz="1100" dirty="0"/>
          </a:p>
        </p:txBody>
      </p:sp>
      <p:sp>
        <p:nvSpPr>
          <p:cNvPr id="6" name="Tekstvak 6"/>
          <p:cNvSpPr txBox="1"/>
          <p:nvPr/>
        </p:nvSpPr>
        <p:spPr>
          <a:xfrm>
            <a:off x="395536" y="507806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7" name="Tekstvak 8"/>
          <p:cNvSpPr txBox="1"/>
          <p:nvPr/>
        </p:nvSpPr>
        <p:spPr>
          <a:xfrm>
            <a:off x="4211960" y="1707038"/>
            <a:ext cx="4301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AUC  </a:t>
            </a:r>
            <a:r>
              <a:rPr lang="nl-NL" dirty="0" err="1" smtClean="0"/>
              <a:t>metformin</a:t>
            </a:r>
            <a:r>
              <a:rPr lang="nl-NL" dirty="0" smtClean="0"/>
              <a:t>  </a:t>
            </a:r>
            <a:r>
              <a:rPr lang="nl-NL" dirty="0" smtClean="0">
                <a:sym typeface="Wingdings"/>
              </a:rPr>
              <a:t> 79</a:t>
            </a:r>
            <a:r>
              <a:rPr lang="nl-NL" dirty="0" smtClean="0"/>
              <a:t>% </a:t>
            </a:r>
            <a:r>
              <a:rPr lang="nl-NL" dirty="0" err="1" smtClean="0"/>
              <a:t>with</a:t>
            </a:r>
            <a:r>
              <a:rPr lang="nl-NL" dirty="0" smtClean="0"/>
              <a:t> DTG 50mg QD</a:t>
            </a:r>
            <a:endParaRPr lang="nl-NL" dirty="0"/>
          </a:p>
        </p:txBody>
      </p:sp>
      <p:sp>
        <p:nvSpPr>
          <p:cNvPr id="9" name="Tekstvak 10"/>
          <p:cNvSpPr txBox="1"/>
          <p:nvPr/>
        </p:nvSpPr>
        <p:spPr>
          <a:xfrm>
            <a:off x="4231947" y="3454138"/>
            <a:ext cx="37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AUC </a:t>
            </a:r>
            <a:r>
              <a:rPr lang="nl-NL" dirty="0" err="1" smtClean="0"/>
              <a:t>metformin</a:t>
            </a:r>
            <a:r>
              <a:rPr lang="nl-NL" dirty="0" smtClean="0"/>
              <a:t>  </a:t>
            </a:r>
            <a:r>
              <a:rPr lang="nl-NL" b="1" dirty="0" smtClean="0">
                <a:sym typeface="Symbol"/>
              </a:rPr>
              <a:t></a:t>
            </a:r>
            <a:r>
              <a:rPr lang="nl-NL" dirty="0" smtClean="0">
                <a:sym typeface="Symbol"/>
              </a:rPr>
              <a:t> 30-38</a:t>
            </a:r>
            <a:r>
              <a:rPr lang="nl-NL" dirty="0" smtClean="0"/>
              <a:t>% </a:t>
            </a:r>
            <a:r>
              <a:rPr lang="nl-NL" dirty="0" err="1" smtClean="0"/>
              <a:t>pregnancy</a:t>
            </a:r>
            <a:r>
              <a:rPr lang="nl-NL" dirty="0" smtClean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983" y="6340601"/>
            <a:ext cx="1440000" cy="464914"/>
          </a:xfrm>
          <a:prstGeom prst="rect">
            <a:avLst/>
          </a:prstGeom>
        </p:spPr>
      </p:pic>
      <p:pic>
        <p:nvPicPr>
          <p:cNvPr id="11" name="Afbeelding 10" descr="qai-72-400-g001.jpg"/>
          <p:cNvPicPr>
            <a:picLocks noChangeAspect="1"/>
          </p:cNvPicPr>
          <p:nvPr/>
        </p:nvPicPr>
        <p:blipFill>
          <a:blip r:embed="rId4"/>
          <a:srcRect b="49567"/>
          <a:stretch>
            <a:fillRect/>
          </a:stretch>
        </p:blipFill>
        <p:spPr>
          <a:xfrm>
            <a:off x="562860" y="1244993"/>
            <a:ext cx="2985516" cy="1823883"/>
          </a:xfrm>
          <a:prstGeom prst="rect">
            <a:avLst/>
          </a:prstGeom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5"/>
          <a:srcRect l="27147" t="8282" r="31450" b="44536"/>
          <a:stretch>
            <a:fillRect/>
          </a:stretch>
        </p:blipFill>
        <p:spPr bwMode="auto">
          <a:xfrm>
            <a:off x="543479" y="3311134"/>
            <a:ext cx="3080205" cy="19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kstvak 10"/>
          <p:cNvSpPr txBox="1"/>
          <p:nvPr/>
        </p:nvSpPr>
        <p:spPr>
          <a:xfrm>
            <a:off x="4234035" y="4608618"/>
            <a:ext cx="2946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AUC DTG </a:t>
            </a:r>
            <a:r>
              <a:rPr lang="nl-NL" b="1" dirty="0" smtClean="0">
                <a:sym typeface="Symbol"/>
              </a:rPr>
              <a:t></a:t>
            </a:r>
            <a:r>
              <a:rPr lang="nl-NL" dirty="0" smtClean="0">
                <a:sym typeface="Symbol"/>
              </a:rPr>
              <a:t> 5-30% </a:t>
            </a:r>
            <a:r>
              <a:rPr lang="nl-NL" dirty="0" err="1" smtClean="0"/>
              <a:t>pregnancy</a:t>
            </a:r>
            <a:r>
              <a:rPr lang="nl-NL" dirty="0" smtClean="0"/>
              <a:t> </a:t>
            </a:r>
          </a:p>
        </p:txBody>
      </p:sp>
      <p:sp>
        <p:nvSpPr>
          <p:cNvPr id="14" name="Tekstvak 6"/>
          <p:cNvSpPr txBox="1"/>
          <p:nvPr/>
        </p:nvSpPr>
        <p:spPr>
          <a:xfrm>
            <a:off x="395536" y="532331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Net effect of </a:t>
            </a:r>
            <a:r>
              <a:rPr lang="nl-NL" dirty="0" err="1" smtClean="0"/>
              <a:t>use</a:t>
            </a:r>
            <a:r>
              <a:rPr lang="nl-NL" dirty="0" smtClean="0"/>
              <a:t> of </a:t>
            </a:r>
            <a:r>
              <a:rPr lang="nl-NL" dirty="0" err="1" smtClean="0"/>
              <a:t>metformin</a:t>
            </a:r>
            <a:r>
              <a:rPr lang="nl-NL" dirty="0" smtClean="0"/>
              <a:t> + dolutegravir in </a:t>
            </a:r>
            <a:r>
              <a:rPr lang="nl-NL" dirty="0" err="1" smtClean="0"/>
              <a:t>pregnancy</a:t>
            </a:r>
            <a:r>
              <a:rPr lang="nl-NL" dirty="0" smtClean="0"/>
              <a:t>????????</a:t>
            </a:r>
          </a:p>
        </p:txBody>
      </p:sp>
    </p:spTree>
    <p:extLst>
      <p:ext uri="{BB962C8B-B14F-4D97-AF65-F5344CB8AC3E}">
        <p14:creationId xmlns:p14="http://schemas.microsoft.com/office/powerpoint/2010/main" val="209184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Take</a:t>
            </a:r>
            <a:r>
              <a:rPr lang="nl-NL" dirty="0" smtClean="0"/>
              <a:t> home </a:t>
            </a:r>
            <a:r>
              <a:rPr lang="nl-NL" dirty="0" err="1" smtClean="0"/>
              <a:t>messages</a:t>
            </a:r>
            <a:endParaRPr lang="nl-NL" dirty="0" smtClean="0"/>
          </a:p>
        </p:txBody>
      </p:sp>
      <p:sp>
        <p:nvSpPr>
          <p:cNvPr id="5" name="Rechthoek 4"/>
          <p:cNvSpPr/>
          <p:nvPr/>
        </p:nvSpPr>
        <p:spPr>
          <a:xfrm>
            <a:off x="611560" y="1659572"/>
            <a:ext cx="7920880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400" b="1" dirty="0" smtClean="0">
                <a:latin typeface="+mn-lt"/>
              </a:rPr>
              <a:t>Pharmacology in pregnancy:</a:t>
            </a:r>
          </a:p>
          <a:p>
            <a:pPr>
              <a:buNone/>
            </a:pPr>
            <a:endParaRPr lang="en-GB" sz="2400" b="1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latin typeface="+mn-lt"/>
              </a:rPr>
              <a:t> Physiological changes affect exposure to ARVs, in most cases lower exposure</a:t>
            </a:r>
          </a:p>
          <a:p>
            <a:pPr>
              <a:buNone/>
            </a:pPr>
            <a:endParaRPr lang="en-GB" sz="2400" b="1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latin typeface="+mn-lt"/>
              </a:rPr>
              <a:t> Altered drug-drug interactions: </a:t>
            </a:r>
          </a:p>
          <a:p>
            <a:pPr>
              <a:buNone/>
            </a:pPr>
            <a:r>
              <a:rPr lang="en-GB" sz="2400" b="1" dirty="0">
                <a:latin typeface="+mn-lt"/>
              </a:rPr>
              <a:t> </a:t>
            </a:r>
            <a:r>
              <a:rPr lang="en-GB" sz="2400" b="1" dirty="0" smtClean="0">
                <a:latin typeface="+mn-lt"/>
              </a:rPr>
              <a:t>   altered/reduced boosting</a:t>
            </a:r>
          </a:p>
          <a:p>
            <a:pPr>
              <a:buNone/>
            </a:pPr>
            <a:r>
              <a:rPr lang="en-GB" sz="2400" b="1" dirty="0" smtClean="0">
                <a:latin typeface="+mn-lt"/>
              </a:rPr>
              <a:t>    altered enzyme activities</a:t>
            </a:r>
          </a:p>
          <a:p>
            <a:pPr>
              <a:buNone/>
            </a:pPr>
            <a:r>
              <a:rPr lang="en-GB" sz="2400" b="1" dirty="0" smtClean="0">
                <a:latin typeface="+mn-lt"/>
              </a:rPr>
              <a:t>    altered transporter interactions?</a:t>
            </a:r>
          </a:p>
          <a:p>
            <a:pPr>
              <a:buNone/>
            </a:pPr>
            <a:endParaRPr lang="en-GB" sz="2400" b="1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GB" sz="2400" b="1" dirty="0" smtClean="0">
                <a:latin typeface="+mn-lt"/>
              </a:rPr>
              <a:t> Be alert with drugs and supplements commonly used in pregnancy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983" y="6340601"/>
            <a:ext cx="1440000" cy="4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0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/>
              <a:t>Acknowledgements</a:t>
            </a:r>
            <a:endParaRPr lang="nl-NL" dirty="0" smtClean="0"/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522288" y="1650999"/>
            <a:ext cx="8099425" cy="3384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Raleway" panose="020B0503030101060003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2263" indent="-322263">
              <a:lnSpc>
                <a:spcPct val="150000"/>
              </a:lnSpc>
              <a:buFont typeface="Arial" pitchFamily="34" charset="0"/>
              <a:buChar char="•"/>
            </a:pPr>
            <a:r>
              <a:rPr lang="nl-NL" altLang="en-US" sz="2000" dirty="0" smtClean="0"/>
              <a:t>Participants PANNA study</a:t>
            </a:r>
          </a:p>
          <a:p>
            <a:pPr marL="322263" indent="-322263">
              <a:lnSpc>
                <a:spcPct val="150000"/>
              </a:lnSpc>
              <a:buFont typeface="Arial" pitchFamily="34" charset="0"/>
              <a:buChar char="•"/>
            </a:pPr>
            <a:r>
              <a:rPr lang="nl-NL" altLang="en-US" sz="2000" dirty="0" smtClean="0"/>
              <a:t>Doctors and (research)nurses PANNA network</a:t>
            </a:r>
          </a:p>
          <a:p>
            <a:pPr marL="322263" indent="-322263">
              <a:lnSpc>
                <a:spcPct val="150000"/>
              </a:lnSpc>
              <a:buFont typeface="Arial" pitchFamily="34" charset="0"/>
              <a:buChar char="•"/>
            </a:pPr>
            <a:r>
              <a:rPr lang="nl-NL" altLang="en-US" sz="2000" dirty="0" smtClean="0"/>
              <a:t>Laboratory technicians dept. of pharmacy Radboudumc</a:t>
            </a:r>
          </a:p>
          <a:p>
            <a:pPr marL="322263" indent="-322263">
              <a:lnSpc>
                <a:spcPct val="150000"/>
              </a:lnSpc>
              <a:buFont typeface="Arial" pitchFamily="34" charset="0"/>
              <a:buChar char="•"/>
            </a:pPr>
            <a:r>
              <a:rPr lang="nl-NL" altLang="en-US" sz="2000" smtClean="0"/>
              <a:t>Stein Schalkwijk, MSc and Pauline Bollen, PharmD</a:t>
            </a:r>
          </a:p>
          <a:p>
            <a:pPr marL="322263" indent="-322263">
              <a:lnSpc>
                <a:spcPct val="150000"/>
              </a:lnSpc>
              <a:buFont typeface="Arial" pitchFamily="34" charset="0"/>
              <a:buChar char="•"/>
            </a:pPr>
            <a:r>
              <a:rPr lang="nl-NL" altLang="en-US" sz="2000" dirty="0" smtClean="0"/>
              <a:t>Prof. Dr. David Burger (Principal Investigator PANNA)</a:t>
            </a:r>
          </a:p>
          <a:p>
            <a:pPr marL="322263" indent="-322263">
              <a:lnSpc>
                <a:spcPct val="150000"/>
              </a:lnSpc>
              <a:buFont typeface="Arial" pitchFamily="34" charset="0"/>
              <a:buChar char="•"/>
            </a:pPr>
            <a:r>
              <a:rPr lang="nl-NL" altLang="en-US" sz="2000" dirty="0" smtClean="0"/>
              <a:t>IMPAACT P1026 research team</a:t>
            </a:r>
          </a:p>
          <a:p>
            <a:pPr marL="322263" indent="-322263">
              <a:lnSpc>
                <a:spcPts val="2500"/>
              </a:lnSpc>
            </a:pPr>
            <a:endParaRPr lang="nl-NL" altLang="en-US" sz="240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772816"/>
            <a:ext cx="1625600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983" y="6340601"/>
            <a:ext cx="1440000" cy="4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8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 smtClean="0"/>
              <a:t>Questions</a:t>
            </a:r>
            <a:r>
              <a:rPr lang="nl-NL" dirty="0" smtClean="0"/>
              <a:t>?</a:t>
            </a:r>
          </a:p>
        </p:txBody>
      </p:sp>
      <p:sp>
        <p:nvSpPr>
          <p:cNvPr id="27652" name="Tekstvak 3"/>
          <p:cNvSpPr txBox="1">
            <a:spLocks noChangeArrowheads="1"/>
          </p:cNvSpPr>
          <p:nvPr/>
        </p:nvSpPr>
        <p:spPr bwMode="auto">
          <a:xfrm>
            <a:off x="468313" y="5826125"/>
            <a:ext cx="4248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600" dirty="0" smtClean="0"/>
              <a:t>E-mail</a:t>
            </a:r>
            <a:r>
              <a:rPr lang="nl-NL" sz="1600" dirty="0"/>
              <a:t>: </a:t>
            </a:r>
            <a:r>
              <a:rPr lang="nl-NL" sz="1600" dirty="0" err="1" smtClean="0"/>
              <a:t>Angela.Colbers</a:t>
            </a:r>
            <a:r>
              <a:rPr lang="nl-NL" sz="1600" dirty="0" smtClean="0"/>
              <a:t>@</a:t>
            </a:r>
            <a:r>
              <a:rPr lang="nl-NL" sz="1600" dirty="0" err="1" smtClean="0"/>
              <a:t>Radboudumc.nl</a:t>
            </a:r>
            <a:endParaRPr lang="nl-NL" sz="1600" dirty="0"/>
          </a:p>
        </p:txBody>
      </p:sp>
      <p:pic>
        <p:nvPicPr>
          <p:cNvPr id="5" name="Afbeelding 5" descr="11954322131712176739question_mark_naught101_02_svg_m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772816"/>
            <a:ext cx="374441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983" y="6340601"/>
            <a:ext cx="1440000" cy="4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8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108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Boosters in cART</a:t>
            </a:r>
            <a:endParaRPr lang="nl-NL" dirty="0" smtClean="0"/>
          </a:p>
        </p:txBody>
      </p:sp>
      <p:sp>
        <p:nvSpPr>
          <p:cNvPr id="3" name="Tekstvak 13"/>
          <p:cNvSpPr txBox="1">
            <a:spLocks noChangeArrowheads="1"/>
          </p:cNvSpPr>
          <p:nvPr/>
        </p:nvSpPr>
        <p:spPr bwMode="auto">
          <a:xfrm>
            <a:off x="468000" y="6012000"/>
            <a:ext cx="65516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100" dirty="0" err="1" smtClean="0"/>
              <a:t>Scientific</a:t>
            </a:r>
            <a:r>
              <a:rPr lang="nl-NL" sz="1100" dirty="0" smtClean="0"/>
              <a:t> </a:t>
            </a:r>
            <a:r>
              <a:rPr lang="nl-NL" sz="1100" dirty="0" err="1" smtClean="0"/>
              <a:t>summaryies</a:t>
            </a:r>
            <a:r>
              <a:rPr lang="nl-NL" sz="1100" dirty="0" smtClean="0"/>
              <a:t> FDA/EMA and </a:t>
            </a:r>
            <a:r>
              <a:rPr lang="nl-NL" sz="1100" dirty="0" err="1" smtClean="0"/>
              <a:t>Tseng</a:t>
            </a:r>
            <a:r>
              <a:rPr lang="nl-NL" sz="1100" dirty="0" smtClean="0"/>
              <a:t> et al. Ann </a:t>
            </a:r>
            <a:r>
              <a:rPr lang="nl-NL" sz="1100" dirty="0" err="1" smtClean="0"/>
              <a:t>Pharmacother</a:t>
            </a:r>
            <a:r>
              <a:rPr lang="nl-NL" sz="1100" dirty="0" smtClean="0"/>
              <a:t>. 2017</a:t>
            </a:r>
            <a:endParaRPr lang="nl-NL" sz="1100" dirty="0"/>
          </a:p>
        </p:txBody>
      </p:sp>
      <p:sp>
        <p:nvSpPr>
          <p:cNvPr id="4" name="Tekstvak 4"/>
          <p:cNvSpPr txBox="1"/>
          <p:nvPr/>
        </p:nvSpPr>
        <p:spPr>
          <a:xfrm>
            <a:off x="455018" y="1531740"/>
            <a:ext cx="78479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err="1" smtClean="0">
                <a:solidFill>
                  <a:schemeClr val="tx2"/>
                </a:solidFill>
                <a:latin typeface="+mn-lt"/>
              </a:rPr>
              <a:t>Known</a:t>
            </a:r>
            <a:r>
              <a:rPr lang="nl-NL" sz="28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nl-NL" sz="2800" b="1" dirty="0" err="1" smtClean="0">
                <a:solidFill>
                  <a:schemeClr val="tx2"/>
                </a:solidFill>
                <a:latin typeface="+mn-lt"/>
              </a:rPr>
              <a:t>effects</a:t>
            </a:r>
            <a:r>
              <a:rPr lang="nl-NL" sz="2800" b="1" dirty="0" smtClean="0">
                <a:solidFill>
                  <a:schemeClr val="tx2"/>
                </a:solidFill>
                <a:latin typeface="+mn-lt"/>
              </a:rPr>
              <a:t> of 50% </a:t>
            </a:r>
            <a:r>
              <a:rPr lang="nl-NL" sz="2800" b="1" dirty="0" err="1" smtClean="0">
                <a:solidFill>
                  <a:schemeClr val="tx2"/>
                </a:solidFill>
                <a:latin typeface="+mn-lt"/>
              </a:rPr>
              <a:t>reduced</a:t>
            </a:r>
            <a:r>
              <a:rPr lang="nl-NL" sz="28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nl-NL" sz="2800" b="1" dirty="0" err="1" smtClean="0">
                <a:solidFill>
                  <a:schemeClr val="tx2"/>
                </a:solidFill>
                <a:latin typeface="+mn-lt"/>
              </a:rPr>
              <a:t>exposure</a:t>
            </a:r>
            <a:r>
              <a:rPr lang="nl-NL" sz="2800" b="1" dirty="0" smtClean="0">
                <a:solidFill>
                  <a:schemeClr val="tx2"/>
                </a:solidFill>
                <a:latin typeface="+mn-lt"/>
              </a:rPr>
              <a:t> to booster </a:t>
            </a:r>
          </a:p>
          <a:p>
            <a:r>
              <a:rPr lang="nl-NL" sz="2800" b="1" dirty="0" smtClean="0">
                <a:solidFill>
                  <a:schemeClr val="tx2"/>
                </a:solidFill>
                <a:latin typeface="+mn-lt"/>
              </a:rPr>
              <a:t>in non-pregnant </a:t>
            </a:r>
            <a:r>
              <a:rPr lang="nl-NL" sz="2800" b="1" dirty="0" err="1" smtClean="0">
                <a:solidFill>
                  <a:schemeClr val="tx2"/>
                </a:solidFill>
                <a:latin typeface="+mn-lt"/>
              </a:rPr>
              <a:t>subjects</a:t>
            </a:r>
            <a:endParaRPr lang="nl-NL" sz="2800" b="1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kstvak 6"/>
          <p:cNvSpPr txBox="1"/>
          <p:nvPr/>
        </p:nvSpPr>
        <p:spPr>
          <a:xfrm>
            <a:off x="754442" y="3331940"/>
            <a:ext cx="743556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 smtClean="0">
                <a:latin typeface="+mn-lt"/>
              </a:rPr>
              <a:t>Darunavir</a:t>
            </a:r>
            <a:r>
              <a:rPr lang="nl-NL" sz="2000" dirty="0" smtClean="0">
                <a:latin typeface="+mn-lt"/>
              </a:rPr>
              <a:t>  800mg/50mg RTV </a:t>
            </a:r>
            <a:r>
              <a:rPr lang="nl-NL" sz="2000" dirty="0" err="1" smtClean="0">
                <a:latin typeface="+mn-lt"/>
              </a:rPr>
              <a:t>compared</a:t>
            </a:r>
            <a:r>
              <a:rPr lang="nl-NL" sz="2000" dirty="0" smtClean="0">
                <a:latin typeface="+mn-lt"/>
              </a:rPr>
              <a:t> to 800/100mg DRV/RTV</a:t>
            </a:r>
          </a:p>
          <a:p>
            <a:r>
              <a:rPr lang="nl-NL" sz="2000" dirty="0" smtClean="0">
                <a:latin typeface="+mn-lt"/>
              </a:rPr>
              <a:t>	AUC </a:t>
            </a:r>
            <a:r>
              <a:rPr lang="nl-NL" sz="2000" b="1" dirty="0" smtClean="0">
                <a:latin typeface="+mn-lt"/>
                <a:sym typeface="Symbol"/>
              </a:rPr>
              <a:t></a:t>
            </a:r>
            <a:r>
              <a:rPr lang="nl-NL" sz="2000" dirty="0" smtClean="0">
                <a:latin typeface="+mn-lt"/>
              </a:rPr>
              <a:t> 22%	</a:t>
            </a:r>
            <a:r>
              <a:rPr lang="nl-NL" sz="2000" dirty="0" err="1" smtClean="0">
                <a:latin typeface="+mn-lt"/>
              </a:rPr>
              <a:t>Cmin</a:t>
            </a:r>
            <a:r>
              <a:rPr lang="nl-NL" sz="2000" dirty="0" smtClean="0">
                <a:latin typeface="+mn-lt"/>
              </a:rPr>
              <a:t> </a:t>
            </a:r>
            <a:r>
              <a:rPr lang="nl-NL" sz="2000" b="1" dirty="0" smtClean="0">
                <a:latin typeface="+mn-lt"/>
                <a:sym typeface="Symbol"/>
              </a:rPr>
              <a:t></a:t>
            </a:r>
            <a:r>
              <a:rPr lang="nl-NL" sz="2000" dirty="0" smtClean="0">
                <a:latin typeface="+mn-lt"/>
              </a:rPr>
              <a:t> 21%</a:t>
            </a:r>
          </a:p>
          <a:p>
            <a:endParaRPr lang="nl-NL" sz="2000" dirty="0" smtClean="0">
              <a:latin typeface="+mn-lt"/>
            </a:endParaRPr>
          </a:p>
          <a:p>
            <a:r>
              <a:rPr lang="nl-NL" sz="2000" dirty="0" err="1" smtClean="0">
                <a:latin typeface="+mn-lt"/>
              </a:rPr>
              <a:t>Elvitegravir</a:t>
            </a:r>
            <a:r>
              <a:rPr lang="nl-NL" sz="2000" dirty="0" smtClean="0">
                <a:latin typeface="+mn-lt"/>
              </a:rPr>
              <a:t> 150mg/100mg </a:t>
            </a:r>
            <a:r>
              <a:rPr lang="nl-NL" sz="2000" dirty="0" err="1" smtClean="0">
                <a:latin typeface="+mn-lt"/>
              </a:rPr>
              <a:t>cobi</a:t>
            </a:r>
            <a:r>
              <a:rPr lang="nl-NL" sz="2000" dirty="0" smtClean="0">
                <a:latin typeface="+mn-lt"/>
              </a:rPr>
              <a:t> </a:t>
            </a:r>
            <a:r>
              <a:rPr lang="nl-NL" sz="2000" dirty="0" err="1" smtClean="0">
                <a:latin typeface="+mn-lt"/>
              </a:rPr>
              <a:t>compared</a:t>
            </a:r>
            <a:r>
              <a:rPr lang="nl-NL" sz="2000" dirty="0" smtClean="0">
                <a:latin typeface="+mn-lt"/>
              </a:rPr>
              <a:t> to 150mg/150mg EVG/</a:t>
            </a:r>
            <a:r>
              <a:rPr lang="nl-NL" sz="2000" dirty="0" err="1" smtClean="0">
                <a:latin typeface="+mn-lt"/>
              </a:rPr>
              <a:t>cobi</a:t>
            </a:r>
            <a:endParaRPr lang="nl-NL" sz="2000" dirty="0" smtClean="0">
              <a:latin typeface="+mn-lt"/>
            </a:endParaRPr>
          </a:p>
          <a:p>
            <a:r>
              <a:rPr lang="nl-NL" sz="2000" dirty="0" smtClean="0">
                <a:latin typeface="+mn-lt"/>
              </a:rPr>
              <a:t>	AUC </a:t>
            </a:r>
            <a:r>
              <a:rPr lang="nl-NL" sz="2000" b="1" dirty="0" smtClean="0">
                <a:latin typeface="+mn-lt"/>
                <a:sym typeface="Symbol"/>
              </a:rPr>
              <a:t></a:t>
            </a:r>
            <a:r>
              <a:rPr lang="nl-NL" sz="2000" dirty="0" smtClean="0">
                <a:latin typeface="+mn-lt"/>
              </a:rPr>
              <a:t> 23%	</a:t>
            </a:r>
            <a:r>
              <a:rPr lang="nl-NL" sz="2000" dirty="0" err="1" smtClean="0">
                <a:latin typeface="+mn-lt"/>
              </a:rPr>
              <a:t>Cmin</a:t>
            </a:r>
            <a:r>
              <a:rPr lang="nl-NL" sz="2000" dirty="0" smtClean="0">
                <a:latin typeface="+mn-lt"/>
              </a:rPr>
              <a:t> </a:t>
            </a:r>
            <a:r>
              <a:rPr lang="nl-NL" sz="2000" b="1" dirty="0" smtClean="0">
                <a:latin typeface="+mn-lt"/>
                <a:sym typeface="Symbol"/>
              </a:rPr>
              <a:t></a:t>
            </a:r>
            <a:r>
              <a:rPr lang="nl-NL" sz="2000" dirty="0" smtClean="0">
                <a:latin typeface="+mn-lt"/>
              </a:rPr>
              <a:t> 42%</a:t>
            </a:r>
            <a:endParaRPr lang="nl-NL" sz="2000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983" y="6340601"/>
            <a:ext cx="1440000" cy="4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en-US" dirty="0" err="1" smtClean="0"/>
              <a:t>Pregnancy</a:t>
            </a:r>
            <a:r>
              <a:rPr lang="nl-NL" altLang="en-US" dirty="0" smtClean="0"/>
              <a:t> and HIV+</a:t>
            </a:r>
          </a:p>
        </p:txBody>
      </p:sp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altLang="en-US" dirty="0" smtClean="0"/>
          </a:p>
          <a:p>
            <a:r>
              <a:rPr lang="nl-NL" altLang="en-US" sz="2400" dirty="0" smtClean="0"/>
              <a:t>cART treatment reduces plasma </a:t>
            </a:r>
            <a:r>
              <a:rPr lang="nl-NL" altLang="en-US" sz="2400" dirty="0"/>
              <a:t/>
            </a:r>
            <a:br>
              <a:rPr lang="nl-NL" altLang="en-US" sz="2400" dirty="0"/>
            </a:br>
            <a:r>
              <a:rPr lang="nl-NL" altLang="en-US" sz="2400" dirty="0" smtClean="0"/>
              <a:t>viral load to &lt;40 copies/mL</a:t>
            </a:r>
          </a:p>
          <a:p>
            <a:endParaRPr lang="nl-NL" altLang="en-US" sz="2400" dirty="0" smtClean="0"/>
          </a:p>
          <a:p>
            <a:r>
              <a:rPr lang="en-US" altLang="en-US" sz="2400" dirty="0" smtClean="0"/>
              <a:t>ARV in newborn at moment of birth</a:t>
            </a:r>
          </a:p>
          <a:p>
            <a:endParaRPr lang="nl-NL" altLang="en-US" sz="2400" dirty="0" smtClean="0"/>
          </a:p>
          <a:p>
            <a:r>
              <a:rPr lang="en-US" altLang="en-US" sz="2400" dirty="0" smtClean="0"/>
              <a:t>Adequate exposure to ARVs is necessary to </a:t>
            </a:r>
            <a:r>
              <a:rPr lang="en-US" altLang="en-US" sz="2400" dirty="0" err="1" smtClean="0"/>
              <a:t>maximalise</a:t>
            </a:r>
            <a:r>
              <a:rPr lang="en-US" altLang="en-US" sz="2400" dirty="0" smtClean="0"/>
              <a:t> viral load reduction and prevent resistance</a:t>
            </a:r>
          </a:p>
          <a:p>
            <a:endParaRPr lang="en-US" altLang="en-US" sz="2400" dirty="0" smtClean="0"/>
          </a:p>
          <a:p>
            <a:pPr>
              <a:buNone/>
            </a:pPr>
            <a:endParaRPr lang="nl-NL" altLang="en-US" dirty="0" smtClean="0"/>
          </a:p>
          <a:p>
            <a:endParaRPr lang="nl-NL" altLang="en-US" sz="1600" dirty="0" smtClean="0"/>
          </a:p>
          <a:p>
            <a:endParaRPr lang="nl-NL" altLang="en-US" sz="1600" dirty="0" smtClean="0"/>
          </a:p>
          <a:p>
            <a:pPr>
              <a:buFont typeface="Arial" charset="0"/>
              <a:buNone/>
            </a:pPr>
            <a:endParaRPr lang="nl-NL" altLang="en-US" dirty="0" smtClean="0"/>
          </a:p>
          <a:p>
            <a:endParaRPr lang="nl-NL" altLang="en-US" dirty="0" smtClean="0"/>
          </a:p>
          <a:p>
            <a:endParaRPr lang="nl-NL" altLang="en-US" dirty="0" smtClean="0"/>
          </a:p>
          <a:p>
            <a:endParaRPr lang="nl-NL" altLang="en-US" dirty="0" smtClean="0"/>
          </a:p>
          <a:p>
            <a:endParaRPr lang="nl-NL" altLang="en-US" dirty="0" smtClean="0"/>
          </a:p>
          <a:p>
            <a:endParaRPr lang="nl-NL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983" y="6340601"/>
            <a:ext cx="1440000" cy="4649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430" y="1806294"/>
            <a:ext cx="1287634" cy="12876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103" y="3153426"/>
            <a:ext cx="1512095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0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Contents</a:t>
            </a:r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>
          <a:xfrm>
            <a:off x="395288" y="1916113"/>
            <a:ext cx="8497887" cy="3663950"/>
          </a:xfrm>
        </p:spPr>
        <p:txBody>
          <a:bodyPr/>
          <a:lstStyle/>
          <a:p>
            <a:pPr eaLnBrk="1" hangingPunct="1"/>
            <a:r>
              <a:rPr lang="nl-NL" altLang="nl-NL" sz="2400" dirty="0" err="1" smtClean="0"/>
              <a:t>Introduction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Pregnancy</a:t>
            </a:r>
            <a:r>
              <a:rPr lang="nl-NL" altLang="nl-NL" sz="2400" dirty="0" smtClean="0"/>
              <a:t> and HIV</a:t>
            </a:r>
          </a:p>
          <a:p>
            <a:pPr eaLnBrk="1" hangingPunct="1"/>
            <a:endParaRPr lang="nl-NL" altLang="nl-NL" sz="2400" dirty="0" smtClean="0"/>
          </a:p>
          <a:p>
            <a:pPr eaLnBrk="1" hangingPunct="1"/>
            <a:r>
              <a:rPr lang="nl-NL" altLang="nl-NL" sz="2400" dirty="0" err="1" smtClean="0"/>
              <a:t>Pregnancy</a:t>
            </a:r>
            <a:r>
              <a:rPr lang="nl-NL" altLang="nl-NL" sz="2400" dirty="0" smtClean="0"/>
              <a:t> effect </a:t>
            </a:r>
            <a:r>
              <a:rPr lang="nl-NL" altLang="nl-NL" sz="2400" dirty="0" err="1" smtClean="0"/>
              <a:t>on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pharmacokinetics</a:t>
            </a:r>
            <a:r>
              <a:rPr lang="nl-NL" altLang="nl-NL" sz="2400" dirty="0" smtClean="0"/>
              <a:t> of </a:t>
            </a:r>
            <a:r>
              <a:rPr lang="nl-NL" altLang="nl-NL" sz="2400" dirty="0" err="1" smtClean="0"/>
              <a:t>ARVs</a:t>
            </a:r>
            <a:endParaRPr lang="nl-NL" altLang="nl-NL" sz="2400" dirty="0" smtClean="0"/>
          </a:p>
          <a:p>
            <a:pPr eaLnBrk="1" hangingPunct="1"/>
            <a:endParaRPr lang="nl-NL" altLang="nl-NL" sz="2400" dirty="0" smtClean="0"/>
          </a:p>
          <a:p>
            <a:pPr eaLnBrk="1" hangingPunct="1"/>
            <a:r>
              <a:rPr lang="nl-NL" altLang="nl-NL" sz="2400" dirty="0" err="1" smtClean="0"/>
              <a:t>Drug-drug</a:t>
            </a:r>
            <a:r>
              <a:rPr lang="nl-NL" altLang="nl-NL" sz="2400" dirty="0" smtClean="0"/>
              <a:t> </a:t>
            </a:r>
            <a:r>
              <a:rPr lang="nl-NL" altLang="nl-NL" sz="2400" dirty="0" err="1" smtClean="0"/>
              <a:t>interactions</a:t>
            </a:r>
            <a:r>
              <a:rPr lang="nl-NL" altLang="nl-NL" sz="2400" dirty="0" smtClean="0"/>
              <a:t> of </a:t>
            </a:r>
            <a:r>
              <a:rPr lang="nl-NL" altLang="nl-NL" sz="2400" dirty="0" err="1" smtClean="0"/>
              <a:t>ARVs</a:t>
            </a:r>
            <a:r>
              <a:rPr lang="nl-NL" altLang="nl-NL" sz="2400" dirty="0" smtClean="0"/>
              <a:t> in </a:t>
            </a:r>
            <a:r>
              <a:rPr lang="nl-NL" altLang="nl-NL" sz="2400" dirty="0" err="1" smtClean="0"/>
              <a:t>pregnancy</a:t>
            </a:r>
            <a:endParaRPr lang="nl-NL" altLang="nl-NL" sz="2400" dirty="0" smtClean="0"/>
          </a:p>
          <a:p>
            <a:pPr eaLnBrk="1" hangingPunct="1"/>
            <a:endParaRPr lang="nl-NL" altLang="nl-NL" sz="2400" dirty="0" smtClean="0"/>
          </a:p>
          <a:p>
            <a:pPr eaLnBrk="1" hangingPunct="1"/>
            <a:r>
              <a:rPr lang="nl-NL" altLang="nl-NL" sz="2400" dirty="0" err="1" smtClean="0"/>
              <a:t>Take</a:t>
            </a:r>
            <a:r>
              <a:rPr lang="nl-NL" altLang="nl-NL" sz="2400" dirty="0" smtClean="0"/>
              <a:t> home message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983" y="6340601"/>
            <a:ext cx="1440000" cy="4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2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en-US" dirty="0" err="1" smtClean="0"/>
              <a:t>Pregnancy</a:t>
            </a:r>
            <a:r>
              <a:rPr lang="nl-NL" altLang="en-US" dirty="0" smtClean="0"/>
              <a:t> and HIV+</a:t>
            </a:r>
          </a:p>
        </p:txBody>
      </p:sp>
      <p:sp>
        <p:nvSpPr>
          <p:cNvPr id="8195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700808"/>
            <a:ext cx="8099425" cy="4125912"/>
          </a:xfrm>
        </p:spPr>
        <p:txBody>
          <a:bodyPr/>
          <a:lstStyle/>
          <a:p>
            <a:endParaRPr lang="nl-NL" altLang="en-US" dirty="0" smtClean="0"/>
          </a:p>
          <a:p>
            <a:r>
              <a:rPr lang="nl-NL" altLang="en-US" sz="2400" dirty="0" smtClean="0"/>
              <a:t>1.5 million deliveries per year</a:t>
            </a:r>
          </a:p>
          <a:p>
            <a:pPr>
              <a:buFont typeface="Arial" charset="0"/>
              <a:buNone/>
            </a:pPr>
            <a:endParaRPr lang="nl-NL" altLang="en-US" sz="2400" dirty="0" smtClean="0"/>
          </a:p>
          <a:p>
            <a:r>
              <a:rPr lang="nl-NL" altLang="en-US" sz="2400" dirty="0" smtClean="0"/>
              <a:t>Use of antiretroviral medication</a:t>
            </a:r>
            <a:br>
              <a:rPr lang="nl-NL" altLang="en-US" sz="2400" dirty="0" smtClean="0"/>
            </a:br>
            <a:r>
              <a:rPr lang="nl-NL" altLang="en-US" sz="2400" dirty="0" smtClean="0"/>
              <a:t>during pregnancy: </a:t>
            </a:r>
          </a:p>
          <a:p>
            <a:pPr>
              <a:buNone/>
            </a:pPr>
            <a:r>
              <a:rPr lang="nl-NL" altLang="en-US" sz="2400" dirty="0" smtClean="0"/>
              <a:t>	20% to &lt;2% </a:t>
            </a:r>
            <a:r>
              <a:rPr lang="nl-NL" altLang="en-US" sz="2400" dirty="0" err="1" smtClean="0"/>
              <a:t>chance</a:t>
            </a:r>
            <a:r>
              <a:rPr lang="nl-NL" altLang="en-US" sz="2400" dirty="0" smtClean="0"/>
              <a:t> HIV </a:t>
            </a:r>
            <a:r>
              <a:rPr lang="nl-NL" altLang="en-US" sz="2400" dirty="0" err="1" smtClean="0"/>
              <a:t>transmission</a:t>
            </a:r>
            <a:endParaRPr lang="nl-NL" altLang="en-US" sz="2400" dirty="0" smtClean="0"/>
          </a:p>
          <a:p>
            <a:endParaRPr lang="nl-NL" altLang="en-US" sz="2400" dirty="0" smtClean="0"/>
          </a:p>
          <a:p>
            <a:pPr>
              <a:buNone/>
            </a:pPr>
            <a:endParaRPr lang="nl-NL" altLang="en-US" sz="2400" dirty="0" smtClean="0"/>
          </a:p>
          <a:p>
            <a:pPr>
              <a:buNone/>
            </a:pPr>
            <a:endParaRPr lang="nl-NL" altLang="en-US" sz="1600" dirty="0" smtClean="0"/>
          </a:p>
          <a:p>
            <a:endParaRPr lang="nl-NL" altLang="en-US" sz="1600" dirty="0" smtClean="0"/>
          </a:p>
          <a:p>
            <a:pPr>
              <a:buFont typeface="Arial" charset="0"/>
              <a:buNone/>
            </a:pPr>
            <a:endParaRPr lang="nl-NL" altLang="en-US" dirty="0" smtClean="0"/>
          </a:p>
          <a:p>
            <a:endParaRPr lang="nl-NL" altLang="en-US" dirty="0" smtClean="0"/>
          </a:p>
          <a:p>
            <a:endParaRPr lang="nl-NL" altLang="en-US" dirty="0" smtClean="0"/>
          </a:p>
          <a:p>
            <a:endParaRPr lang="nl-NL" altLang="en-US" dirty="0" smtClean="0"/>
          </a:p>
          <a:p>
            <a:endParaRPr lang="nl-NL" altLang="en-US" dirty="0" smtClean="0"/>
          </a:p>
          <a:p>
            <a:endParaRPr lang="nl-NL" altLang="en-US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689" y="2211646"/>
            <a:ext cx="3493482" cy="3493482"/>
          </a:xfrm>
          <a:prstGeom prst="rect">
            <a:avLst/>
          </a:prstGeom>
        </p:spPr>
      </p:pic>
      <p:pic>
        <p:nvPicPr>
          <p:cNvPr id="7" name="Afbeelding 6" descr="Red_Ribb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-1260000">
            <a:off x="7380531" y="3573016"/>
            <a:ext cx="350509" cy="57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983" y="6340601"/>
            <a:ext cx="1440000" cy="4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270"/>
          <p:cNvSpPr txBox="1">
            <a:spLocks/>
          </p:cNvSpPr>
          <p:nvPr/>
        </p:nvSpPr>
        <p:spPr bwMode="auto">
          <a:xfrm>
            <a:off x="566453" y="1027750"/>
            <a:ext cx="717389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91418" rIns="91418" bIns="91418" numCol="1" anchor="b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" altLang="en-US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Excluded from pre-marketing</a:t>
            </a:r>
            <a:br>
              <a:rPr lang="en" altLang="en-US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" altLang="en-US" sz="4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clinical drug trials</a:t>
            </a:r>
            <a:endParaRPr lang="en" altLang="en-US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Shape 135"/>
          <p:cNvSpPr/>
          <p:nvPr/>
        </p:nvSpPr>
        <p:spPr>
          <a:xfrm rot="3198925">
            <a:off x="7590611" y="1476653"/>
            <a:ext cx="881477" cy="864587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0000"/>
          </a:solidFill>
          <a:ln>
            <a:noFill/>
          </a:ln>
        </p:spPr>
        <p:txBody>
          <a:bodyPr lIns="91418" tIns="91418" rIns="91418" bIns="91418" anchor="ctr" anchorCtr="0">
            <a:noAutofit/>
          </a:bodyPr>
          <a:lstStyle/>
          <a:p>
            <a:endParaRPr>
              <a:solidFill>
                <a:schemeClr val="accent1"/>
              </a:solidFill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961" y="2211646"/>
            <a:ext cx="3493482" cy="3493482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082" y="1660850"/>
            <a:ext cx="496193" cy="496193"/>
          </a:xfrm>
          <a:prstGeom prst="rect">
            <a:avLst/>
          </a:prstGeom>
        </p:spPr>
      </p:pic>
      <p:sp>
        <p:nvSpPr>
          <p:cNvPr id="21" name="Shape 272"/>
          <p:cNvSpPr txBox="1">
            <a:spLocks/>
          </p:cNvSpPr>
          <p:nvPr/>
        </p:nvSpPr>
        <p:spPr>
          <a:xfrm>
            <a:off x="782477" y="2968668"/>
            <a:ext cx="7173899" cy="675495"/>
          </a:xfrm>
          <a:prstGeom prst="rect">
            <a:avLst/>
          </a:prstGeom>
          <a:noFill/>
          <a:ln>
            <a:noFill/>
          </a:ln>
        </p:spPr>
        <p:txBody>
          <a:bodyPr lIns="91418" tIns="91418" rIns="91418" bIns="91418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Dosis"/>
              <a:buNone/>
              <a:tabLst/>
              <a:defRPr/>
            </a:pPr>
            <a:r>
              <a:rPr kumimoji="0" lang="en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aleway"/>
                <a:ea typeface="Dosis"/>
                <a:cs typeface="Dosis"/>
                <a:sym typeface="Dosis"/>
              </a:rPr>
              <a:t>Widely use of ‘untested’ </a:t>
            </a:r>
            <a:r>
              <a:rPr lang="en" sz="2800" dirty="0" smtClean="0">
                <a:latin typeface="Raleway"/>
                <a:ea typeface="Dosis"/>
                <a:cs typeface="Dosis"/>
                <a:sym typeface="Dosis"/>
              </a:rPr>
              <a:t>drugs</a:t>
            </a:r>
            <a:endParaRPr kumimoji="0" lang="en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Raleway"/>
              <a:ea typeface="Dosis"/>
              <a:cs typeface="Dosis"/>
              <a:sym typeface="Dosis"/>
            </a:endParaRPr>
          </a:p>
        </p:txBody>
      </p:sp>
      <p:sp>
        <p:nvSpPr>
          <p:cNvPr id="22" name="Shape 137"/>
          <p:cNvSpPr/>
          <p:nvPr/>
        </p:nvSpPr>
        <p:spPr>
          <a:xfrm rot="-2700000" flipH="1">
            <a:off x="7837299" y="4515984"/>
            <a:ext cx="669488" cy="669488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txBody>
          <a:bodyPr lIns="91418" tIns="91418" rIns="91418" bIns="91418" anchor="ctr" anchorCtr="0">
            <a:noAutofit/>
          </a:bodyPr>
          <a:lstStyle/>
          <a:p>
            <a:endParaRPr>
              <a:solidFill>
                <a:schemeClr val="accent1"/>
              </a:solidFill>
            </a:endParaRPr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920" y="4656027"/>
            <a:ext cx="389403" cy="389403"/>
          </a:xfrm>
          <a:prstGeom prst="rect">
            <a:avLst/>
          </a:prstGeom>
        </p:spPr>
      </p:pic>
      <p:sp>
        <p:nvSpPr>
          <p:cNvPr id="24" name="Shape 136"/>
          <p:cNvSpPr/>
          <p:nvPr/>
        </p:nvSpPr>
        <p:spPr>
          <a:xfrm rot="2700000">
            <a:off x="5687112" y="2153784"/>
            <a:ext cx="669488" cy="669488"/>
          </a:xfrm>
          <a:prstGeom prst="teardrop">
            <a:avLst>
              <a:gd name="adj" fmla="val 100000"/>
            </a:avLst>
          </a:prstGeom>
          <a:solidFill>
            <a:srgbClr val="FF0000"/>
          </a:solidFill>
          <a:ln>
            <a:noFill/>
          </a:ln>
        </p:spPr>
        <p:txBody>
          <a:bodyPr lIns="91418" tIns="91418" rIns="91418" bIns="91418" anchor="ctr" anchorCtr="0">
            <a:noAutofit/>
          </a:bodyPr>
          <a:lstStyle/>
          <a:p>
            <a:endParaRPr>
              <a:solidFill>
                <a:schemeClr val="accent1"/>
              </a:solidFill>
            </a:endParaRPr>
          </a:p>
        </p:txBody>
      </p:sp>
      <p:pic>
        <p:nvPicPr>
          <p:cNvPr id="25" name="Afbeelding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54" y="2293826"/>
            <a:ext cx="389403" cy="389403"/>
          </a:xfrm>
          <a:prstGeom prst="rect">
            <a:avLst/>
          </a:prstGeom>
        </p:spPr>
      </p:pic>
      <p:sp>
        <p:nvSpPr>
          <p:cNvPr id="11" name="Shape 272"/>
          <p:cNvSpPr txBox="1">
            <a:spLocks/>
          </p:cNvSpPr>
          <p:nvPr/>
        </p:nvSpPr>
        <p:spPr>
          <a:xfrm>
            <a:off x="711702" y="4011294"/>
            <a:ext cx="4968552" cy="1426840"/>
          </a:xfrm>
          <a:prstGeom prst="rect">
            <a:avLst/>
          </a:prstGeom>
          <a:noFill/>
          <a:ln>
            <a:noFill/>
          </a:ln>
        </p:spPr>
        <p:txBody>
          <a:bodyPr lIns="91418" tIns="91418" rIns="91418" bIns="91418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Dosis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Raleway"/>
                <a:ea typeface="Dosis"/>
                <a:cs typeface="Dosis"/>
                <a:sym typeface="Dosis"/>
              </a:rPr>
              <a:t>Knowledge gaps: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ct val="100000"/>
              <a:defRPr/>
            </a:pPr>
            <a:r>
              <a:rPr lang="en-US" sz="2000" kern="0" dirty="0" smtClean="0">
                <a:latin typeface="Raleway"/>
                <a:ea typeface="Dosis"/>
                <a:cs typeface="Dosis"/>
                <a:sym typeface="Dosis"/>
              </a:rPr>
              <a:t>1) placental passage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ct val="100000"/>
              <a:defRPr/>
            </a:pPr>
            <a:r>
              <a:rPr lang="en-US" sz="2000" kern="0" dirty="0" smtClean="0">
                <a:latin typeface="Raleway"/>
                <a:ea typeface="Dosis"/>
                <a:cs typeface="Dosis"/>
                <a:sym typeface="Dosis"/>
              </a:rPr>
              <a:t>2) safety for the mother and unborn child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ct val="100000"/>
              <a:defRPr/>
            </a:pPr>
            <a:r>
              <a:rPr lang="en-US" sz="2000" kern="0" dirty="0" smtClean="0">
                <a:latin typeface="Raleway"/>
                <a:ea typeface="Dosis"/>
                <a:cs typeface="Dosis"/>
                <a:sym typeface="Dosis"/>
              </a:rPr>
              <a:t>3) pharmacokinetics in pregnancy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562860" y="274639"/>
            <a:ext cx="8018280" cy="1143000"/>
          </a:xfrm>
        </p:spPr>
        <p:txBody>
          <a:bodyPr/>
          <a:lstStyle/>
          <a:p>
            <a:pPr algn="ctr"/>
            <a:r>
              <a:rPr lang="nl-NL" altLang="en-US" dirty="0" err="1" smtClean="0"/>
              <a:t>Pregnancy</a:t>
            </a:r>
            <a:r>
              <a:rPr lang="nl-NL" altLang="en-US" dirty="0" smtClean="0"/>
              <a:t> and HIV+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983" y="6340601"/>
            <a:ext cx="1440000" cy="4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9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hape 286"/>
          <p:cNvCxnSpPr/>
          <p:nvPr/>
        </p:nvCxnSpPr>
        <p:spPr>
          <a:xfrm>
            <a:off x="4528800" y="3119586"/>
            <a:ext cx="0" cy="1219200"/>
          </a:xfrm>
          <a:prstGeom prst="straightConnector1">
            <a:avLst/>
          </a:prstGeom>
          <a:noFill/>
          <a:ln w="9525" cap="flat" cmpd="sng">
            <a:solidFill>
              <a:srgbClr val="415665"/>
            </a:solidFill>
            <a:prstDash val="solid"/>
            <a:round/>
            <a:headEnd type="oval" w="lg" len="lg"/>
            <a:tailEnd type="oval" w="lg" len="lg"/>
          </a:ln>
        </p:spPr>
      </p:cxnSp>
      <p:sp>
        <p:nvSpPr>
          <p:cNvPr id="5" name="Shape 282"/>
          <p:cNvSpPr txBox="1">
            <a:spLocks noGrp="1"/>
          </p:cNvSpPr>
          <p:nvPr>
            <p:ph type="title"/>
          </p:nvPr>
        </p:nvSpPr>
        <p:spPr>
          <a:xfrm>
            <a:off x="2314800" y="1443186"/>
            <a:ext cx="5762400" cy="435149"/>
          </a:xfrm>
          <a:prstGeom prst="rect">
            <a:avLst/>
          </a:prstGeom>
        </p:spPr>
        <p:txBody>
          <a:bodyPr lIns="91418" tIns="91418" rIns="91418" bIns="91418" anchor="b" anchorCtr="0">
            <a:noAutofit/>
          </a:bodyPr>
          <a:lstStyle/>
          <a:p>
            <a:r>
              <a:rPr lang="nl-NL" dirty="0" smtClean="0"/>
              <a:t> </a:t>
            </a:r>
            <a:br>
              <a:rPr lang="nl-NL" dirty="0" smtClean="0"/>
            </a:br>
            <a:endParaRPr lang="en" dirty="0"/>
          </a:p>
        </p:txBody>
      </p:sp>
      <p:cxnSp>
        <p:nvCxnSpPr>
          <p:cNvPr id="6" name="Shape 284"/>
          <p:cNvCxnSpPr/>
          <p:nvPr/>
        </p:nvCxnSpPr>
        <p:spPr>
          <a:xfrm>
            <a:off x="-9599" y="4567386"/>
            <a:ext cx="9153599" cy="0"/>
          </a:xfrm>
          <a:prstGeom prst="straightConnector1">
            <a:avLst/>
          </a:prstGeom>
          <a:noFill/>
          <a:ln w="9525" cap="flat" cmpd="sng">
            <a:solidFill>
              <a:srgbClr val="B3B3B3"/>
            </a:solidFill>
            <a:prstDash val="dash"/>
            <a:round/>
            <a:headEnd type="none" w="lg" len="lg"/>
            <a:tailEnd type="none" w="lg" len="lg"/>
          </a:ln>
        </p:spPr>
      </p:cxnSp>
      <p:cxnSp>
        <p:nvCxnSpPr>
          <p:cNvPr id="7" name="Shape 285"/>
          <p:cNvCxnSpPr/>
          <p:nvPr/>
        </p:nvCxnSpPr>
        <p:spPr>
          <a:xfrm rot="10800000">
            <a:off x="2167200" y="3500586"/>
            <a:ext cx="0" cy="876300"/>
          </a:xfrm>
          <a:prstGeom prst="straightConnector1">
            <a:avLst/>
          </a:prstGeom>
          <a:noFill/>
          <a:ln w="9525" cap="flat" cmpd="sng">
            <a:solidFill>
              <a:srgbClr val="415665"/>
            </a:solidFill>
            <a:prstDash val="solid"/>
            <a:round/>
            <a:headEnd type="oval" w="lg" len="lg"/>
            <a:tailEnd type="oval" w="lg" len="lg"/>
          </a:ln>
        </p:spPr>
      </p:cxnSp>
      <p:cxnSp>
        <p:nvCxnSpPr>
          <p:cNvPr id="8" name="Shape 287"/>
          <p:cNvCxnSpPr/>
          <p:nvPr/>
        </p:nvCxnSpPr>
        <p:spPr>
          <a:xfrm flipV="1">
            <a:off x="7732800" y="2967186"/>
            <a:ext cx="11689" cy="1421402"/>
          </a:xfrm>
          <a:prstGeom prst="straightConnector1">
            <a:avLst/>
          </a:prstGeom>
          <a:noFill/>
          <a:ln w="9525" cap="flat" cmpd="sng">
            <a:solidFill>
              <a:srgbClr val="415665"/>
            </a:solidFill>
            <a:prstDash val="solid"/>
            <a:round/>
            <a:headEnd type="oval" w="lg" len="lg"/>
            <a:tailEnd type="oval" w="lg" len="lg"/>
          </a:ln>
        </p:spPr>
      </p:cxnSp>
      <p:sp>
        <p:nvSpPr>
          <p:cNvPr id="9" name="Shape 288"/>
          <p:cNvSpPr txBox="1"/>
          <p:nvPr/>
        </p:nvSpPr>
        <p:spPr>
          <a:xfrm>
            <a:off x="1447800" y="2814786"/>
            <a:ext cx="1247699" cy="415800"/>
          </a:xfrm>
          <a:prstGeom prst="rect">
            <a:avLst/>
          </a:prstGeom>
          <a:noFill/>
          <a:ln>
            <a:noFill/>
          </a:ln>
        </p:spPr>
        <p:txBody>
          <a:bodyPr lIns="91418" tIns="91418" rIns="91418" bIns="91418" anchor="t" anchorCtr="0">
            <a:noAutofit/>
          </a:bodyPr>
          <a:lstStyle/>
          <a:p>
            <a:pPr algn="ctr"/>
            <a:r>
              <a:rPr lang="en" sz="1600" dirty="0" smtClean="0">
                <a:solidFill>
                  <a:srgbClr val="F2474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Drug </a:t>
            </a:r>
            <a:r>
              <a:rPr lang="en" sz="1600" dirty="0">
                <a:solidFill>
                  <a:srgbClr val="F2474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approval</a:t>
            </a:r>
          </a:p>
        </p:txBody>
      </p:sp>
      <p:sp>
        <p:nvSpPr>
          <p:cNvPr id="10" name="Shape 290"/>
          <p:cNvSpPr txBox="1"/>
          <p:nvPr/>
        </p:nvSpPr>
        <p:spPr>
          <a:xfrm>
            <a:off x="7315200" y="2552736"/>
            <a:ext cx="1037063" cy="304800"/>
          </a:xfrm>
          <a:prstGeom prst="rect">
            <a:avLst/>
          </a:prstGeom>
          <a:noFill/>
          <a:ln>
            <a:noFill/>
          </a:ln>
        </p:spPr>
        <p:txBody>
          <a:bodyPr lIns="91418" tIns="91418" rIns="91418" bIns="91418" anchor="t" anchorCtr="0">
            <a:noAutofit/>
          </a:bodyPr>
          <a:lstStyle/>
          <a:p>
            <a:pPr algn="ctr"/>
            <a:r>
              <a:rPr lang="en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EFV</a:t>
            </a:r>
            <a:endParaRPr lang="en"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11" name="Shape 291"/>
          <p:cNvGrpSpPr/>
          <p:nvPr/>
        </p:nvGrpSpPr>
        <p:grpSpPr>
          <a:xfrm>
            <a:off x="1958961" y="4133586"/>
            <a:ext cx="433800" cy="433800"/>
            <a:chOff x="5382800" y="412975"/>
            <a:chExt cx="433800" cy="433800"/>
          </a:xfrm>
          <a:solidFill>
            <a:srgbClr val="F24745">
              <a:alpha val="34902"/>
            </a:srgbClr>
          </a:solidFill>
        </p:grpSpPr>
        <p:sp>
          <p:nvSpPr>
            <p:cNvPr id="12" name="Shape 292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Shape 293"/>
            <p:cNvSpPr/>
            <p:nvPr/>
          </p:nvSpPr>
          <p:spPr>
            <a:xfrm>
              <a:off x="5495482" y="525657"/>
              <a:ext cx="208199" cy="208199"/>
            </a:xfrm>
            <a:prstGeom prst="ellipse">
              <a:avLst/>
            </a:pr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Shape 294"/>
            <p:cNvSpPr/>
            <p:nvPr/>
          </p:nvSpPr>
          <p:spPr>
            <a:xfrm>
              <a:off x="5544572" y="574747"/>
              <a:ext cx="110099" cy="110099"/>
            </a:xfrm>
            <a:prstGeom prst="ellipse">
              <a:avLst/>
            </a:prstGeom>
            <a:grp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5" name="Shape 299"/>
          <p:cNvGrpSpPr/>
          <p:nvPr/>
        </p:nvGrpSpPr>
        <p:grpSpPr>
          <a:xfrm>
            <a:off x="7524000" y="4133586"/>
            <a:ext cx="433800" cy="433800"/>
            <a:chOff x="5382800" y="412975"/>
            <a:chExt cx="433800" cy="433800"/>
          </a:xfrm>
        </p:grpSpPr>
        <p:sp>
          <p:nvSpPr>
            <p:cNvPr id="16" name="Shape 300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Shape 301"/>
            <p:cNvSpPr/>
            <p:nvPr/>
          </p:nvSpPr>
          <p:spPr>
            <a:xfrm>
              <a:off x="5495482" y="525657"/>
              <a:ext cx="208199" cy="208199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Shape 302"/>
            <p:cNvSpPr/>
            <p:nvPr/>
          </p:nvSpPr>
          <p:spPr>
            <a:xfrm>
              <a:off x="5544572" y="574747"/>
              <a:ext cx="110099" cy="110099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" name="Shape 290"/>
          <p:cNvSpPr txBox="1"/>
          <p:nvPr/>
        </p:nvSpPr>
        <p:spPr>
          <a:xfrm>
            <a:off x="5257800" y="3081486"/>
            <a:ext cx="1037063" cy="304800"/>
          </a:xfrm>
          <a:prstGeom prst="rect">
            <a:avLst/>
          </a:prstGeom>
          <a:noFill/>
          <a:ln>
            <a:noFill/>
          </a:ln>
        </p:spPr>
        <p:txBody>
          <a:bodyPr lIns="91418" tIns="91418" rIns="91418" bIns="91418" anchor="t" anchorCtr="0">
            <a:noAutofit/>
          </a:bodyPr>
          <a:lstStyle/>
          <a:p>
            <a:pPr algn="ctr"/>
            <a:r>
              <a:rPr lang="en" sz="16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ETV</a:t>
            </a:r>
            <a:endParaRPr lang="en" sz="1600"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0" name="Shape 287"/>
          <p:cNvCxnSpPr/>
          <p:nvPr/>
        </p:nvCxnSpPr>
        <p:spPr>
          <a:xfrm flipV="1">
            <a:off x="5320800" y="3212976"/>
            <a:ext cx="108" cy="1116000"/>
          </a:xfrm>
          <a:prstGeom prst="straightConnector1">
            <a:avLst/>
          </a:prstGeom>
          <a:noFill/>
          <a:ln w="9525" cap="flat" cmpd="sng">
            <a:solidFill>
              <a:srgbClr val="415665"/>
            </a:solidFill>
            <a:prstDash val="solid"/>
            <a:round/>
            <a:headEnd type="oval" w="lg" len="lg"/>
            <a:tailEnd type="oval" w="lg" len="lg"/>
          </a:ln>
        </p:spPr>
      </p:cxnSp>
      <p:cxnSp>
        <p:nvCxnSpPr>
          <p:cNvPr id="21" name="Shape 286"/>
          <p:cNvCxnSpPr/>
          <p:nvPr/>
        </p:nvCxnSpPr>
        <p:spPr>
          <a:xfrm>
            <a:off x="4932040" y="3429000"/>
            <a:ext cx="5978" cy="925981"/>
          </a:xfrm>
          <a:prstGeom prst="straightConnector1">
            <a:avLst/>
          </a:prstGeom>
          <a:noFill/>
          <a:ln w="9525" cap="flat" cmpd="sng">
            <a:solidFill>
              <a:srgbClr val="415665"/>
            </a:solidFill>
            <a:prstDash val="solid"/>
            <a:round/>
            <a:headEnd type="oval" w="lg" len="lg"/>
            <a:tailEnd type="oval" w="lg" len="lg"/>
          </a:ln>
        </p:spPr>
      </p:cxnSp>
      <p:grpSp>
        <p:nvGrpSpPr>
          <p:cNvPr id="22" name="Shape 295"/>
          <p:cNvGrpSpPr/>
          <p:nvPr/>
        </p:nvGrpSpPr>
        <p:grpSpPr>
          <a:xfrm>
            <a:off x="4716000" y="4133586"/>
            <a:ext cx="433800" cy="433800"/>
            <a:chOff x="5382800" y="412975"/>
            <a:chExt cx="433800" cy="433800"/>
          </a:xfrm>
        </p:grpSpPr>
        <p:sp>
          <p:nvSpPr>
            <p:cNvPr id="23" name="Shape 296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Shape 297"/>
            <p:cNvSpPr/>
            <p:nvPr/>
          </p:nvSpPr>
          <p:spPr>
            <a:xfrm>
              <a:off x="5495482" y="525657"/>
              <a:ext cx="208199" cy="208199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Shape 298"/>
            <p:cNvSpPr/>
            <p:nvPr/>
          </p:nvSpPr>
          <p:spPr>
            <a:xfrm>
              <a:off x="5544572" y="574747"/>
              <a:ext cx="110099" cy="110099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6" name="Shape 290"/>
          <p:cNvSpPr txBox="1"/>
          <p:nvPr/>
        </p:nvSpPr>
        <p:spPr>
          <a:xfrm>
            <a:off x="4449337" y="2980184"/>
            <a:ext cx="1037063" cy="304800"/>
          </a:xfrm>
          <a:prstGeom prst="rect">
            <a:avLst/>
          </a:prstGeom>
          <a:noFill/>
          <a:ln>
            <a:noFill/>
          </a:ln>
        </p:spPr>
        <p:txBody>
          <a:bodyPr lIns="91418" tIns="91418" rIns="91418" bIns="91418" anchor="t" anchorCtr="0">
            <a:noAutofit/>
          </a:bodyPr>
          <a:lstStyle/>
          <a:p>
            <a:pPr algn="ctr"/>
            <a:r>
              <a:rPr lang="en" sz="16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RAL</a:t>
            </a:r>
            <a:endParaRPr lang="en" sz="1600"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" name="Shape 290"/>
          <p:cNvSpPr txBox="1"/>
          <p:nvPr/>
        </p:nvSpPr>
        <p:spPr>
          <a:xfrm>
            <a:off x="3962400" y="2509986"/>
            <a:ext cx="1037063" cy="304800"/>
          </a:xfrm>
          <a:prstGeom prst="rect">
            <a:avLst/>
          </a:prstGeom>
          <a:noFill/>
          <a:ln>
            <a:noFill/>
          </a:ln>
        </p:spPr>
        <p:txBody>
          <a:bodyPr lIns="91418" tIns="91418" rIns="91418" bIns="91418" anchor="t" anchorCtr="0">
            <a:noAutofit/>
          </a:bodyPr>
          <a:lstStyle/>
          <a:p>
            <a:pPr algn="ctr"/>
            <a:r>
              <a:rPr lang="en" sz="16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LPV</a:t>
            </a:r>
          </a:p>
          <a:p>
            <a:pPr algn="ctr"/>
            <a:r>
              <a:rPr lang="en" sz="16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FTC</a:t>
            </a:r>
            <a:endParaRPr lang="en" sz="1600"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8" name="Shape 287"/>
          <p:cNvCxnSpPr/>
          <p:nvPr/>
        </p:nvCxnSpPr>
        <p:spPr>
          <a:xfrm flipH="1" flipV="1">
            <a:off x="3348000" y="3729186"/>
            <a:ext cx="4800" cy="659794"/>
          </a:xfrm>
          <a:prstGeom prst="straightConnector1">
            <a:avLst/>
          </a:prstGeom>
          <a:noFill/>
          <a:ln w="9525" cap="flat" cmpd="sng">
            <a:solidFill>
              <a:srgbClr val="415665"/>
            </a:solidFill>
            <a:prstDash val="solid"/>
            <a:round/>
            <a:headEnd type="oval" w="lg" len="lg"/>
            <a:tailEnd type="oval" w="lg" len="lg"/>
          </a:ln>
        </p:spPr>
      </p:cxnSp>
      <p:grpSp>
        <p:nvGrpSpPr>
          <p:cNvPr id="29" name="Shape 299"/>
          <p:cNvGrpSpPr/>
          <p:nvPr/>
        </p:nvGrpSpPr>
        <p:grpSpPr>
          <a:xfrm>
            <a:off x="3132000" y="4133586"/>
            <a:ext cx="433800" cy="433800"/>
            <a:chOff x="5382800" y="412975"/>
            <a:chExt cx="433800" cy="433800"/>
          </a:xfrm>
        </p:grpSpPr>
        <p:sp>
          <p:nvSpPr>
            <p:cNvPr id="30" name="Shape 300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Shape 301"/>
            <p:cNvSpPr/>
            <p:nvPr/>
          </p:nvSpPr>
          <p:spPr>
            <a:xfrm>
              <a:off x="5495482" y="525657"/>
              <a:ext cx="208199" cy="208199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Shape 302"/>
            <p:cNvSpPr/>
            <p:nvPr/>
          </p:nvSpPr>
          <p:spPr>
            <a:xfrm>
              <a:off x="5544572" y="574747"/>
              <a:ext cx="110099" cy="110099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3" name="Shape 290"/>
          <p:cNvSpPr txBox="1"/>
          <p:nvPr/>
        </p:nvSpPr>
        <p:spPr>
          <a:xfrm>
            <a:off x="2849137" y="3348186"/>
            <a:ext cx="1037063" cy="304800"/>
          </a:xfrm>
          <a:prstGeom prst="rect">
            <a:avLst/>
          </a:prstGeom>
          <a:noFill/>
          <a:ln>
            <a:noFill/>
          </a:ln>
        </p:spPr>
        <p:txBody>
          <a:bodyPr lIns="91418" tIns="91418" rIns="91418" bIns="91418" anchor="t" anchorCtr="0">
            <a:noAutofit/>
          </a:bodyPr>
          <a:lstStyle/>
          <a:p>
            <a:pPr algn="ctr"/>
            <a:r>
              <a:rPr lang="en" sz="16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3TC</a:t>
            </a:r>
            <a:endParaRPr lang="en" sz="1600"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4" name="Rechte verbindingslijn 33"/>
          <p:cNvCxnSpPr/>
          <p:nvPr/>
        </p:nvCxnSpPr>
        <p:spPr>
          <a:xfrm flipH="1">
            <a:off x="4716016" y="1900386"/>
            <a:ext cx="8383" cy="4120902"/>
          </a:xfrm>
          <a:prstGeom prst="line">
            <a:avLst/>
          </a:prstGeom>
          <a:ln w="76200">
            <a:solidFill>
              <a:srgbClr val="7F7F7F">
                <a:alpha val="30196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IJL-RECHTS 34"/>
          <p:cNvSpPr/>
          <p:nvPr/>
        </p:nvSpPr>
        <p:spPr>
          <a:xfrm rot="10800000">
            <a:off x="3418410" y="2128986"/>
            <a:ext cx="978408" cy="380998"/>
          </a:xfrm>
          <a:prstGeom prst="rightArrow">
            <a:avLst/>
          </a:prstGeom>
          <a:solidFill>
            <a:srgbClr val="E19B3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nl-NL">
              <a:solidFill>
                <a:srgbClr val="E19B3F"/>
              </a:solidFill>
            </a:endParaRPr>
          </a:p>
        </p:txBody>
      </p:sp>
      <p:sp>
        <p:nvSpPr>
          <p:cNvPr id="36" name="Shape 288"/>
          <p:cNvSpPr txBox="1"/>
          <p:nvPr/>
        </p:nvSpPr>
        <p:spPr>
          <a:xfrm>
            <a:off x="1143000" y="1747986"/>
            <a:ext cx="3433801" cy="415800"/>
          </a:xfrm>
          <a:prstGeom prst="rect">
            <a:avLst/>
          </a:prstGeom>
          <a:noFill/>
          <a:ln>
            <a:noFill/>
          </a:ln>
        </p:spPr>
        <p:txBody>
          <a:bodyPr lIns="91418" tIns="91418" rIns="91418" bIns="91418" anchor="t" anchorCtr="0">
            <a:noAutofit/>
          </a:bodyPr>
          <a:lstStyle/>
          <a:p>
            <a:pPr algn="ctr"/>
            <a:r>
              <a:rPr lang="en" sz="1800" dirty="0" smtClean="0">
                <a:solidFill>
                  <a:srgbClr val="E19B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Median knowledge gap 6 years</a:t>
            </a:r>
            <a:endParaRPr lang="en" sz="1800" dirty="0">
              <a:solidFill>
                <a:srgbClr val="E19B3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7" name="Shape 287"/>
          <p:cNvCxnSpPr/>
          <p:nvPr/>
        </p:nvCxnSpPr>
        <p:spPr>
          <a:xfrm flipV="1">
            <a:off x="2944800" y="3348186"/>
            <a:ext cx="807" cy="1021231"/>
          </a:xfrm>
          <a:prstGeom prst="straightConnector1">
            <a:avLst/>
          </a:prstGeom>
          <a:noFill/>
          <a:ln w="9525" cap="flat" cmpd="sng">
            <a:solidFill>
              <a:srgbClr val="415665"/>
            </a:solidFill>
            <a:prstDash val="solid"/>
            <a:round/>
            <a:headEnd type="oval" w="lg" len="lg"/>
            <a:tailEnd type="oval" w="lg" len="lg"/>
          </a:ln>
        </p:spPr>
      </p:cxnSp>
      <p:sp>
        <p:nvSpPr>
          <p:cNvPr id="38" name="Shape 290"/>
          <p:cNvSpPr txBox="1"/>
          <p:nvPr/>
        </p:nvSpPr>
        <p:spPr>
          <a:xfrm>
            <a:off x="2391937" y="2738586"/>
            <a:ext cx="1037063" cy="304800"/>
          </a:xfrm>
          <a:prstGeom prst="rect">
            <a:avLst/>
          </a:prstGeom>
          <a:noFill/>
          <a:ln>
            <a:noFill/>
          </a:ln>
        </p:spPr>
        <p:txBody>
          <a:bodyPr lIns="91418" tIns="91418" rIns="91418" bIns="91418" anchor="t" anchorCtr="0">
            <a:noAutofit/>
          </a:bodyPr>
          <a:lstStyle/>
          <a:p>
            <a:pPr algn="ctr"/>
            <a:r>
              <a:rPr lang="en" sz="16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AZT</a:t>
            </a:r>
          </a:p>
          <a:p>
            <a:pPr algn="ctr"/>
            <a:r>
              <a:rPr lang="en" sz="16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NVP</a:t>
            </a:r>
            <a:endParaRPr lang="en" sz="1600"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39" name="Shape 295"/>
          <p:cNvGrpSpPr/>
          <p:nvPr/>
        </p:nvGrpSpPr>
        <p:grpSpPr>
          <a:xfrm>
            <a:off x="2736000" y="4133586"/>
            <a:ext cx="433800" cy="433800"/>
            <a:chOff x="5382800" y="412975"/>
            <a:chExt cx="433800" cy="433800"/>
          </a:xfrm>
        </p:grpSpPr>
        <p:sp>
          <p:nvSpPr>
            <p:cNvPr id="40" name="Shape 296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Shape 297"/>
            <p:cNvSpPr/>
            <p:nvPr/>
          </p:nvSpPr>
          <p:spPr>
            <a:xfrm>
              <a:off x="5495482" y="525657"/>
              <a:ext cx="208199" cy="208199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Shape 298"/>
            <p:cNvSpPr/>
            <p:nvPr/>
          </p:nvSpPr>
          <p:spPr>
            <a:xfrm>
              <a:off x="5544572" y="574747"/>
              <a:ext cx="110099" cy="110099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3" name="Shape 290"/>
          <p:cNvSpPr txBox="1"/>
          <p:nvPr/>
        </p:nvSpPr>
        <p:spPr>
          <a:xfrm>
            <a:off x="3153937" y="2814786"/>
            <a:ext cx="1037063" cy="304800"/>
          </a:xfrm>
          <a:prstGeom prst="rect">
            <a:avLst/>
          </a:prstGeom>
          <a:noFill/>
          <a:ln>
            <a:noFill/>
          </a:ln>
        </p:spPr>
        <p:txBody>
          <a:bodyPr lIns="91418" tIns="91418" rIns="91418" bIns="91418" anchor="t" anchorCtr="0">
            <a:noAutofit/>
          </a:bodyPr>
          <a:lstStyle/>
          <a:p>
            <a:pPr algn="ctr"/>
            <a:r>
              <a:rPr lang="en" sz="16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ATV</a:t>
            </a:r>
            <a:endParaRPr lang="en" sz="1600"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4" name="Shape 286"/>
          <p:cNvCxnSpPr/>
          <p:nvPr/>
        </p:nvCxnSpPr>
        <p:spPr>
          <a:xfrm>
            <a:off x="3736800" y="3348186"/>
            <a:ext cx="0" cy="990600"/>
          </a:xfrm>
          <a:prstGeom prst="straightConnector1">
            <a:avLst/>
          </a:prstGeom>
          <a:noFill/>
          <a:ln w="9525" cap="flat" cmpd="sng">
            <a:solidFill>
              <a:srgbClr val="415665"/>
            </a:solidFill>
            <a:prstDash val="solid"/>
            <a:round/>
            <a:headEnd type="oval" w="lg" len="lg"/>
            <a:tailEnd type="oval" w="lg" len="lg"/>
          </a:ln>
        </p:spPr>
      </p:cxnSp>
      <p:grpSp>
        <p:nvGrpSpPr>
          <p:cNvPr id="45" name="Shape 295"/>
          <p:cNvGrpSpPr/>
          <p:nvPr/>
        </p:nvGrpSpPr>
        <p:grpSpPr>
          <a:xfrm>
            <a:off x="3528000" y="4133586"/>
            <a:ext cx="433800" cy="433800"/>
            <a:chOff x="5382800" y="412975"/>
            <a:chExt cx="433800" cy="433800"/>
          </a:xfrm>
        </p:grpSpPr>
        <p:sp>
          <p:nvSpPr>
            <p:cNvPr id="46" name="Shape 296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Shape 297"/>
            <p:cNvSpPr/>
            <p:nvPr/>
          </p:nvSpPr>
          <p:spPr>
            <a:xfrm>
              <a:off x="5495482" y="525657"/>
              <a:ext cx="208199" cy="208199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Shape 298"/>
            <p:cNvSpPr/>
            <p:nvPr/>
          </p:nvSpPr>
          <p:spPr>
            <a:xfrm>
              <a:off x="5544572" y="574747"/>
              <a:ext cx="110099" cy="110099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49" name="Shape 287"/>
          <p:cNvCxnSpPr/>
          <p:nvPr/>
        </p:nvCxnSpPr>
        <p:spPr>
          <a:xfrm flipV="1">
            <a:off x="4114800" y="3576786"/>
            <a:ext cx="6926" cy="762002"/>
          </a:xfrm>
          <a:prstGeom prst="straightConnector1">
            <a:avLst/>
          </a:prstGeom>
          <a:noFill/>
          <a:ln w="9525" cap="flat" cmpd="sng">
            <a:solidFill>
              <a:srgbClr val="415665"/>
            </a:solidFill>
            <a:prstDash val="solid"/>
            <a:round/>
            <a:headEnd type="oval" w="lg" len="lg"/>
            <a:tailEnd type="oval" w="lg" len="lg"/>
          </a:ln>
        </p:spPr>
      </p:cxnSp>
      <p:sp>
        <p:nvSpPr>
          <p:cNvPr id="50" name="Shape 290"/>
          <p:cNvSpPr txBox="1"/>
          <p:nvPr/>
        </p:nvSpPr>
        <p:spPr>
          <a:xfrm>
            <a:off x="3581400" y="2967186"/>
            <a:ext cx="1037063" cy="304800"/>
          </a:xfrm>
          <a:prstGeom prst="rect">
            <a:avLst/>
          </a:prstGeom>
          <a:noFill/>
          <a:ln>
            <a:noFill/>
          </a:ln>
        </p:spPr>
        <p:txBody>
          <a:bodyPr lIns="91418" tIns="91418" rIns="91418" bIns="91418" anchor="t" anchorCtr="0">
            <a:noAutofit/>
          </a:bodyPr>
          <a:lstStyle/>
          <a:p>
            <a:pPr algn="ctr"/>
            <a:r>
              <a:rPr lang="en" sz="16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DTG</a:t>
            </a:r>
          </a:p>
          <a:p>
            <a:pPr algn="ctr"/>
            <a:r>
              <a:rPr lang="en" sz="16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RPV</a:t>
            </a:r>
            <a:endParaRPr lang="en" sz="1600"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51" name="Shape 295"/>
          <p:cNvGrpSpPr/>
          <p:nvPr/>
        </p:nvGrpSpPr>
        <p:grpSpPr>
          <a:xfrm>
            <a:off x="3924000" y="4133586"/>
            <a:ext cx="433800" cy="433800"/>
            <a:chOff x="5382800" y="412975"/>
            <a:chExt cx="433800" cy="433800"/>
          </a:xfrm>
        </p:grpSpPr>
        <p:sp>
          <p:nvSpPr>
            <p:cNvPr id="52" name="Shape 296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Shape 297"/>
            <p:cNvSpPr/>
            <p:nvPr/>
          </p:nvSpPr>
          <p:spPr>
            <a:xfrm>
              <a:off x="5495482" y="525657"/>
              <a:ext cx="208199" cy="208199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Shape 298"/>
            <p:cNvSpPr/>
            <p:nvPr/>
          </p:nvSpPr>
          <p:spPr>
            <a:xfrm>
              <a:off x="5544572" y="574747"/>
              <a:ext cx="110099" cy="110099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" name="Shape 299"/>
          <p:cNvGrpSpPr/>
          <p:nvPr/>
        </p:nvGrpSpPr>
        <p:grpSpPr>
          <a:xfrm>
            <a:off x="4320000" y="4133586"/>
            <a:ext cx="433800" cy="433800"/>
            <a:chOff x="5382800" y="412975"/>
            <a:chExt cx="433800" cy="433800"/>
          </a:xfrm>
        </p:grpSpPr>
        <p:sp>
          <p:nvSpPr>
            <p:cNvPr id="56" name="Shape 300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Shape 301"/>
            <p:cNvSpPr/>
            <p:nvPr/>
          </p:nvSpPr>
          <p:spPr>
            <a:xfrm>
              <a:off x="5495482" y="525657"/>
              <a:ext cx="208199" cy="208199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Shape 302"/>
            <p:cNvSpPr/>
            <p:nvPr/>
          </p:nvSpPr>
          <p:spPr>
            <a:xfrm>
              <a:off x="5544572" y="574747"/>
              <a:ext cx="110099" cy="110099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9" name="Shape 290"/>
          <p:cNvSpPr txBox="1"/>
          <p:nvPr/>
        </p:nvSpPr>
        <p:spPr>
          <a:xfrm>
            <a:off x="4800600" y="1916832"/>
            <a:ext cx="1037063" cy="914400"/>
          </a:xfrm>
          <a:prstGeom prst="rect">
            <a:avLst/>
          </a:prstGeom>
          <a:noFill/>
          <a:ln>
            <a:noFill/>
          </a:ln>
        </p:spPr>
        <p:txBody>
          <a:bodyPr lIns="91418" tIns="91418" rIns="91418" bIns="91418" anchor="t" anchorCtr="0">
            <a:noAutofit/>
          </a:bodyPr>
          <a:lstStyle/>
          <a:p>
            <a:pPr algn="ctr"/>
            <a:r>
              <a:rPr lang="en" sz="16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DRV</a:t>
            </a:r>
          </a:p>
          <a:p>
            <a:pPr algn="ctr"/>
            <a:r>
              <a:rPr lang="en" sz="16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TDF</a:t>
            </a:r>
          </a:p>
          <a:p>
            <a:pPr algn="ctr"/>
            <a:r>
              <a:rPr lang="en" sz="16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MVC</a:t>
            </a:r>
          </a:p>
          <a:p>
            <a:pPr algn="ctr"/>
            <a:r>
              <a:rPr lang="en" sz="16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ABC</a:t>
            </a:r>
            <a:endParaRPr lang="en" sz="1600"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60" name="Shape 286"/>
          <p:cNvCxnSpPr/>
          <p:nvPr/>
        </p:nvCxnSpPr>
        <p:spPr>
          <a:xfrm>
            <a:off x="5724000" y="3462486"/>
            <a:ext cx="0" cy="876300"/>
          </a:xfrm>
          <a:prstGeom prst="straightConnector1">
            <a:avLst/>
          </a:prstGeom>
          <a:noFill/>
          <a:ln w="9525" cap="flat" cmpd="sng">
            <a:solidFill>
              <a:srgbClr val="415665"/>
            </a:solidFill>
            <a:prstDash val="solid"/>
            <a:round/>
            <a:headEnd type="oval" w="lg" len="lg"/>
            <a:tailEnd type="oval" w="lg" len="lg"/>
          </a:ln>
        </p:spPr>
      </p:cxnSp>
      <p:grpSp>
        <p:nvGrpSpPr>
          <p:cNvPr id="61" name="Shape 295"/>
          <p:cNvGrpSpPr/>
          <p:nvPr/>
        </p:nvGrpSpPr>
        <p:grpSpPr>
          <a:xfrm>
            <a:off x="5112000" y="4133586"/>
            <a:ext cx="433800" cy="433800"/>
            <a:chOff x="5382800" y="412975"/>
            <a:chExt cx="433800" cy="433800"/>
          </a:xfrm>
        </p:grpSpPr>
        <p:sp>
          <p:nvSpPr>
            <p:cNvPr id="62" name="Shape 296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Shape 297"/>
            <p:cNvSpPr/>
            <p:nvPr/>
          </p:nvSpPr>
          <p:spPr>
            <a:xfrm>
              <a:off x="5495482" y="525657"/>
              <a:ext cx="208199" cy="208199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Shape 298"/>
            <p:cNvSpPr/>
            <p:nvPr/>
          </p:nvSpPr>
          <p:spPr>
            <a:xfrm>
              <a:off x="5544572" y="574747"/>
              <a:ext cx="110099" cy="110099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5" name="Shape 295"/>
          <p:cNvGrpSpPr/>
          <p:nvPr/>
        </p:nvGrpSpPr>
        <p:grpSpPr>
          <a:xfrm>
            <a:off x="5511600" y="4133586"/>
            <a:ext cx="433800" cy="433800"/>
            <a:chOff x="5382800" y="412975"/>
            <a:chExt cx="433800" cy="433800"/>
          </a:xfrm>
        </p:grpSpPr>
        <p:sp>
          <p:nvSpPr>
            <p:cNvPr id="66" name="Shape 296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Shape 297"/>
            <p:cNvSpPr/>
            <p:nvPr/>
          </p:nvSpPr>
          <p:spPr>
            <a:xfrm>
              <a:off x="5495482" y="525657"/>
              <a:ext cx="208199" cy="208199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Shape 298"/>
            <p:cNvSpPr/>
            <p:nvPr/>
          </p:nvSpPr>
          <p:spPr>
            <a:xfrm>
              <a:off x="5544572" y="574747"/>
              <a:ext cx="110099" cy="110099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9" name="Tekstvak 68"/>
          <p:cNvSpPr txBox="1"/>
          <p:nvPr/>
        </p:nvSpPr>
        <p:spPr>
          <a:xfrm>
            <a:off x="1981200" y="4491186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|</a:t>
            </a:r>
          </a:p>
          <a:p>
            <a:pPr algn="ctr"/>
            <a:r>
              <a:rPr lang="nl-NL" sz="1600" dirty="0" smtClean="0"/>
              <a:t>|</a:t>
            </a:r>
          </a:p>
          <a:p>
            <a:pPr algn="ctr"/>
            <a:r>
              <a:rPr lang="nl-NL" sz="1600" dirty="0" smtClean="0"/>
              <a:t>0</a:t>
            </a:r>
            <a:endParaRPr lang="nl-NL" sz="1600" dirty="0"/>
          </a:p>
        </p:txBody>
      </p:sp>
      <p:sp>
        <p:nvSpPr>
          <p:cNvPr id="70" name="Tekstvak 69"/>
          <p:cNvSpPr txBox="1"/>
          <p:nvPr/>
        </p:nvSpPr>
        <p:spPr>
          <a:xfrm>
            <a:off x="2772000" y="4492236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|</a:t>
            </a:r>
          </a:p>
          <a:p>
            <a:pPr algn="ctr"/>
            <a:r>
              <a:rPr lang="nl-NL" sz="1600" dirty="0" smtClean="0"/>
              <a:t>|</a:t>
            </a:r>
          </a:p>
          <a:p>
            <a:pPr algn="ctr"/>
            <a:r>
              <a:rPr lang="nl-NL" sz="1600" dirty="0" smtClean="0"/>
              <a:t>2</a:t>
            </a:r>
            <a:endParaRPr lang="nl-NL" sz="1600" dirty="0"/>
          </a:p>
        </p:txBody>
      </p:sp>
      <p:sp>
        <p:nvSpPr>
          <p:cNvPr id="71" name="Tekstvak 70"/>
          <p:cNvSpPr txBox="1"/>
          <p:nvPr/>
        </p:nvSpPr>
        <p:spPr>
          <a:xfrm>
            <a:off x="3564000" y="4492236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|</a:t>
            </a:r>
          </a:p>
          <a:p>
            <a:pPr algn="ctr"/>
            <a:r>
              <a:rPr lang="nl-NL" sz="1600" dirty="0" smtClean="0"/>
              <a:t>|</a:t>
            </a:r>
          </a:p>
          <a:p>
            <a:pPr algn="ctr"/>
            <a:r>
              <a:rPr lang="nl-NL" sz="1600" dirty="0" smtClean="0"/>
              <a:t>4</a:t>
            </a:r>
            <a:endParaRPr lang="nl-NL" sz="1600" dirty="0"/>
          </a:p>
        </p:txBody>
      </p:sp>
      <p:sp>
        <p:nvSpPr>
          <p:cNvPr id="72" name="Tekstvak 71"/>
          <p:cNvSpPr txBox="1"/>
          <p:nvPr/>
        </p:nvSpPr>
        <p:spPr>
          <a:xfrm>
            <a:off x="4356000" y="4492236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|</a:t>
            </a:r>
          </a:p>
          <a:p>
            <a:pPr algn="ctr"/>
            <a:r>
              <a:rPr lang="nl-NL" sz="1600" dirty="0" smtClean="0"/>
              <a:t>|</a:t>
            </a:r>
          </a:p>
          <a:p>
            <a:pPr algn="ctr"/>
            <a:r>
              <a:rPr lang="nl-NL" sz="1600" dirty="0" smtClean="0"/>
              <a:t>6</a:t>
            </a:r>
            <a:endParaRPr lang="nl-NL" sz="1600" dirty="0"/>
          </a:p>
        </p:txBody>
      </p:sp>
      <p:sp>
        <p:nvSpPr>
          <p:cNvPr id="73" name="Tekstvak 72"/>
          <p:cNvSpPr txBox="1"/>
          <p:nvPr/>
        </p:nvSpPr>
        <p:spPr>
          <a:xfrm>
            <a:off x="5148000" y="4492236"/>
            <a:ext cx="38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|</a:t>
            </a:r>
          </a:p>
          <a:p>
            <a:pPr algn="ctr"/>
            <a:r>
              <a:rPr lang="nl-NL" sz="1600" dirty="0" smtClean="0"/>
              <a:t>|</a:t>
            </a:r>
          </a:p>
          <a:p>
            <a:pPr algn="ctr"/>
            <a:r>
              <a:rPr lang="nl-NL" sz="1600" dirty="0" smtClean="0"/>
              <a:t>8</a:t>
            </a:r>
            <a:endParaRPr lang="nl-NL" sz="1600" dirty="0"/>
          </a:p>
        </p:txBody>
      </p:sp>
      <p:sp>
        <p:nvSpPr>
          <p:cNvPr id="74" name="Tekstvak 73"/>
          <p:cNvSpPr txBox="1"/>
          <p:nvPr/>
        </p:nvSpPr>
        <p:spPr>
          <a:xfrm>
            <a:off x="7524328" y="4492236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 smtClean="0"/>
              <a:t>|</a:t>
            </a:r>
          </a:p>
          <a:p>
            <a:pPr algn="ctr"/>
            <a:r>
              <a:rPr lang="nl-NL" sz="1600" dirty="0" smtClean="0"/>
              <a:t>|</a:t>
            </a:r>
          </a:p>
          <a:p>
            <a:pPr algn="ctr"/>
            <a:r>
              <a:rPr lang="nl-NL" sz="1600" dirty="0" smtClean="0"/>
              <a:t>14</a:t>
            </a:r>
            <a:endParaRPr lang="nl-NL" sz="1600" dirty="0"/>
          </a:p>
        </p:txBody>
      </p:sp>
      <p:sp>
        <p:nvSpPr>
          <p:cNvPr id="75" name="Shape 288"/>
          <p:cNvSpPr txBox="1"/>
          <p:nvPr/>
        </p:nvSpPr>
        <p:spPr>
          <a:xfrm>
            <a:off x="2204999" y="5405586"/>
            <a:ext cx="3433801" cy="415800"/>
          </a:xfrm>
          <a:prstGeom prst="rect">
            <a:avLst/>
          </a:prstGeom>
          <a:noFill/>
          <a:ln>
            <a:noFill/>
          </a:ln>
        </p:spPr>
        <p:txBody>
          <a:bodyPr lIns="91418" tIns="91418" rIns="91418" bIns="91418" anchor="t" anchorCtr="0">
            <a:noAutofit/>
          </a:bodyPr>
          <a:lstStyle/>
          <a:p>
            <a:r>
              <a:rPr lang="en" sz="1800" dirty="0" smtClean="0">
                <a:solidFill>
                  <a:srgbClr val="E19B3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Years</a:t>
            </a:r>
            <a:endParaRPr lang="en" sz="1800" dirty="0">
              <a:solidFill>
                <a:srgbClr val="E19B3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983" y="6340601"/>
            <a:ext cx="1440000" cy="464914"/>
          </a:xfrm>
          <a:prstGeom prst="rect">
            <a:avLst/>
          </a:prstGeom>
        </p:spPr>
      </p:pic>
      <p:sp>
        <p:nvSpPr>
          <p:cNvPr id="77" name="Titel 1"/>
          <p:cNvSpPr txBox="1">
            <a:spLocks/>
          </p:cNvSpPr>
          <p:nvPr/>
        </p:nvSpPr>
        <p:spPr>
          <a:xfrm>
            <a:off x="562860" y="274639"/>
            <a:ext cx="8018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0099D2"/>
                </a:solidFill>
                <a:latin typeface="Raleway" panose="020B0503030101060003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en-US" dirty="0"/>
              <a:t>Time-to-first published (PK) data in pregnancy</a:t>
            </a:r>
            <a:endParaRPr lang="nl-NL" altLang="en-US" dirty="0" smtClean="0"/>
          </a:p>
        </p:txBody>
      </p:sp>
      <p:sp>
        <p:nvSpPr>
          <p:cNvPr id="78" name="Tekstvak 77"/>
          <p:cNvSpPr txBox="1"/>
          <p:nvPr/>
        </p:nvSpPr>
        <p:spPr>
          <a:xfrm>
            <a:off x="613776" y="5758242"/>
            <a:ext cx="7971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Raleway"/>
              </a:rPr>
              <a:t>Toolkit PAWG</a:t>
            </a:r>
          </a:p>
          <a:p>
            <a:r>
              <a:rPr lang="nl-NL" sz="1200" dirty="0" smtClean="0">
                <a:latin typeface="Raleway"/>
              </a:rPr>
              <a:t>https://globalhealthtrainingcentre.tghn.org/research-toolkit-paediatric-antiretroviral-drug-and-formulation-development/</a:t>
            </a:r>
            <a:endParaRPr lang="nl-NL" sz="1200" dirty="0"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5485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844425" y="838505"/>
            <a:ext cx="5556376" cy="113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887413" y="2971478"/>
            <a:ext cx="2160587" cy="369324"/>
          </a:xfrm>
          <a:prstGeom prst="rect">
            <a:avLst/>
          </a:prstGeom>
          <a:noFill/>
          <a:ln w="25400" cap="rnd">
            <a:solidFill>
              <a:srgbClr val="0DB7C4"/>
            </a:solidFill>
          </a:ln>
        </p:spPr>
        <p:txBody>
          <a:bodyPr lIns="91433" tIns="45716" rIns="91433" bIns="45716" anchor="ctr">
            <a:spAutoFit/>
          </a:bodyPr>
          <a:lstStyle/>
          <a:p>
            <a:pPr algn="ctr">
              <a:defRPr/>
            </a:pPr>
            <a:r>
              <a:rPr lang="nl-NL" dirty="0">
                <a:latin typeface="+mn-lt"/>
              </a:rPr>
              <a:t>Total body water </a:t>
            </a:r>
            <a:r>
              <a:rPr lang="nl-NL" b="1" dirty="0">
                <a:latin typeface="+mn-lt"/>
                <a:sym typeface="Symbol"/>
              </a:rPr>
              <a:t></a:t>
            </a:r>
            <a:endParaRPr lang="nl-NL" b="1" dirty="0">
              <a:latin typeface="+mn-l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744538" y="4110906"/>
            <a:ext cx="2159000" cy="369324"/>
          </a:xfrm>
          <a:prstGeom prst="rect">
            <a:avLst/>
          </a:prstGeom>
          <a:noFill/>
          <a:ln w="25400" cap="rnd" cmpd="sng">
            <a:solidFill>
              <a:srgbClr val="0DB7C4"/>
            </a:solidFill>
          </a:ln>
        </p:spPr>
        <p:txBody>
          <a:bodyPr lIns="91433" tIns="45716" rIns="91433" bIns="45716" anchor="ctr">
            <a:spAutoFit/>
          </a:bodyPr>
          <a:lstStyle/>
          <a:p>
            <a:pPr algn="ctr">
              <a:defRPr/>
            </a:pPr>
            <a:r>
              <a:rPr lang="nl-NL" dirty="0">
                <a:latin typeface="+mn-lt"/>
              </a:rPr>
              <a:t>Total body fat </a:t>
            </a:r>
            <a:r>
              <a:rPr lang="nl-NL" b="1" dirty="0">
                <a:latin typeface="+mn-lt"/>
                <a:sym typeface="Symbol"/>
              </a:rPr>
              <a:t></a:t>
            </a:r>
            <a:endParaRPr lang="nl-NL" b="1" dirty="0">
              <a:latin typeface="+mn-lt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71520" y="3512020"/>
            <a:ext cx="2160587" cy="369324"/>
          </a:xfrm>
          <a:prstGeom prst="rect">
            <a:avLst/>
          </a:prstGeom>
          <a:noFill/>
          <a:ln w="25400" cap="rnd">
            <a:solidFill>
              <a:srgbClr val="0DB7C4"/>
            </a:solidFill>
          </a:ln>
        </p:spPr>
        <p:txBody>
          <a:bodyPr lIns="91433" tIns="45716" rIns="91433" bIns="45716" anchor="ctr">
            <a:spAutoFit/>
          </a:bodyPr>
          <a:lstStyle/>
          <a:p>
            <a:pPr algn="ctr">
              <a:defRPr/>
            </a:pPr>
            <a:r>
              <a:rPr lang="nl-NL" dirty="0">
                <a:latin typeface="+mn-lt"/>
              </a:rPr>
              <a:t>Plasma volume </a:t>
            </a:r>
            <a:r>
              <a:rPr lang="nl-NL" b="1" dirty="0">
                <a:latin typeface="+mn-lt"/>
                <a:sym typeface="Symbol"/>
              </a:rPr>
              <a:t></a:t>
            </a:r>
            <a:endParaRPr lang="nl-NL" b="1" dirty="0">
              <a:latin typeface="+mn-lt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672012" y="2060848"/>
            <a:ext cx="2592388" cy="646323"/>
          </a:xfrm>
          <a:prstGeom prst="rect">
            <a:avLst/>
          </a:prstGeom>
          <a:noFill/>
          <a:ln w="25400" cap="rnd">
            <a:solidFill>
              <a:srgbClr val="A9D039"/>
            </a:solidFill>
          </a:ln>
        </p:spPr>
        <p:txBody>
          <a:bodyPr lIns="91433" tIns="45716" rIns="91433" bIns="45716" anchor="ctr"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gastric emptying and intestinal motility</a:t>
            </a:r>
            <a:r>
              <a:rPr lang="nl-NL" dirty="0">
                <a:latin typeface="+mn-lt"/>
              </a:rPr>
              <a:t>  </a:t>
            </a:r>
            <a:r>
              <a:rPr lang="nl-NL" b="1" dirty="0">
                <a:latin typeface="+mn-lt"/>
                <a:sym typeface="Symbol"/>
              </a:rPr>
              <a:t></a:t>
            </a:r>
            <a:endParaRPr lang="nl-NL" b="1" dirty="0">
              <a:latin typeface="+mn-lt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574808" y="2199348"/>
            <a:ext cx="2592387" cy="369324"/>
          </a:xfrm>
          <a:prstGeom prst="rect">
            <a:avLst/>
          </a:prstGeom>
          <a:noFill/>
          <a:ln w="25400" cap="rnd">
            <a:solidFill>
              <a:srgbClr val="A9D039"/>
            </a:solidFill>
          </a:ln>
        </p:spPr>
        <p:txBody>
          <a:bodyPr wrap="square" lIns="91433" tIns="45716" rIns="91433" bIns="45716" anchor="ctr">
            <a:spAutoFit/>
          </a:bodyPr>
          <a:lstStyle/>
          <a:p>
            <a:pPr algn="ctr">
              <a:defRPr/>
            </a:pPr>
            <a:r>
              <a:rPr lang="nl-NL" dirty="0" err="1">
                <a:latin typeface="+mn-lt"/>
              </a:rPr>
              <a:t>gastric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pH</a:t>
            </a:r>
            <a:r>
              <a:rPr lang="nl-NL" dirty="0">
                <a:latin typeface="+mn-lt"/>
              </a:rPr>
              <a:t> </a:t>
            </a:r>
            <a:r>
              <a:rPr lang="nl-NL" b="1" dirty="0">
                <a:latin typeface="+mn-lt"/>
                <a:sym typeface="Symbol"/>
              </a:rPr>
              <a:t></a:t>
            </a:r>
            <a:endParaRPr lang="nl-NL" b="1" dirty="0">
              <a:latin typeface="+mn-lt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594476" y="3895401"/>
            <a:ext cx="2160588" cy="369324"/>
          </a:xfrm>
          <a:prstGeom prst="rect">
            <a:avLst/>
          </a:prstGeom>
          <a:noFill/>
          <a:ln w="25400" cap="rnd">
            <a:solidFill>
              <a:srgbClr val="F24745"/>
            </a:solidFill>
          </a:ln>
        </p:spPr>
        <p:txBody>
          <a:bodyPr lIns="91433" tIns="45716" rIns="91433" bIns="45716" anchor="ctr">
            <a:spAutoFit/>
          </a:bodyPr>
          <a:lstStyle/>
          <a:p>
            <a:pPr algn="ctr">
              <a:defRPr/>
            </a:pPr>
            <a:r>
              <a:rPr lang="nl-NL" dirty="0">
                <a:latin typeface="+mn-lt"/>
              </a:rPr>
              <a:t>CYP2D6 </a:t>
            </a:r>
            <a:r>
              <a:rPr lang="nl-NL" dirty="0" err="1">
                <a:latin typeface="+mn-lt"/>
              </a:rPr>
              <a:t>activity</a:t>
            </a:r>
            <a:r>
              <a:rPr lang="nl-NL" dirty="0">
                <a:latin typeface="+mn-lt"/>
              </a:rPr>
              <a:t> </a:t>
            </a:r>
            <a:r>
              <a:rPr lang="nl-NL" b="1" dirty="0">
                <a:latin typeface="+mn-lt"/>
                <a:sym typeface="Symbol"/>
              </a:rPr>
              <a:t></a:t>
            </a:r>
            <a:endParaRPr lang="nl-NL" b="1" dirty="0">
              <a:latin typeface="+mn-lt"/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6378576" y="4645496"/>
            <a:ext cx="2160588" cy="369324"/>
          </a:xfrm>
          <a:prstGeom prst="rect">
            <a:avLst/>
          </a:prstGeom>
          <a:noFill/>
          <a:ln w="25400" cap="rnd">
            <a:solidFill>
              <a:srgbClr val="F24745"/>
            </a:solidFill>
          </a:ln>
        </p:spPr>
        <p:txBody>
          <a:bodyPr lIns="91433" tIns="45716" rIns="91433" bIns="45716" anchor="ctr">
            <a:spAutoFit/>
          </a:bodyPr>
          <a:lstStyle/>
          <a:p>
            <a:pPr algn="ctr">
              <a:defRPr/>
            </a:pPr>
            <a:r>
              <a:rPr lang="nl-NL" dirty="0">
                <a:latin typeface="+mn-lt"/>
              </a:rPr>
              <a:t>CYP3A4 </a:t>
            </a:r>
            <a:r>
              <a:rPr lang="nl-NL" dirty="0" err="1">
                <a:latin typeface="+mn-lt"/>
              </a:rPr>
              <a:t>activity</a:t>
            </a:r>
            <a:r>
              <a:rPr lang="nl-NL" dirty="0">
                <a:latin typeface="+mn-lt"/>
              </a:rPr>
              <a:t> </a:t>
            </a:r>
            <a:r>
              <a:rPr lang="nl-NL" b="1" dirty="0">
                <a:latin typeface="+mn-lt"/>
                <a:sym typeface="Symbol"/>
              </a:rPr>
              <a:t></a:t>
            </a:r>
            <a:endParaRPr lang="nl-NL" b="1" dirty="0">
              <a:latin typeface="+mn-lt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6019800" y="3139355"/>
            <a:ext cx="2160588" cy="369324"/>
          </a:xfrm>
          <a:prstGeom prst="rect">
            <a:avLst/>
          </a:prstGeom>
          <a:noFill/>
          <a:ln w="25400" cap="rnd">
            <a:solidFill>
              <a:srgbClr val="F24745"/>
            </a:solidFill>
          </a:ln>
        </p:spPr>
        <p:txBody>
          <a:bodyPr lIns="91433" tIns="45716" rIns="91433" bIns="45716" anchor="ctr">
            <a:spAutoFit/>
          </a:bodyPr>
          <a:lstStyle/>
          <a:p>
            <a:pPr algn="ctr">
              <a:defRPr/>
            </a:pPr>
            <a:r>
              <a:rPr lang="en-US" dirty="0" smtClean="0">
                <a:latin typeface="+mn-lt"/>
              </a:rPr>
              <a:t>Cardiac output </a:t>
            </a:r>
            <a:r>
              <a:rPr lang="nl-NL" b="1" dirty="0">
                <a:latin typeface="+mn-lt"/>
                <a:sym typeface="Symbol"/>
              </a:rPr>
              <a:t></a:t>
            </a:r>
            <a:endParaRPr lang="nl-NL" b="1" dirty="0">
              <a:latin typeface="+mn-lt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657600" y="5239619"/>
            <a:ext cx="1368425" cy="369324"/>
          </a:xfrm>
          <a:prstGeom prst="rect">
            <a:avLst/>
          </a:prstGeom>
          <a:noFill/>
          <a:ln w="25400" cap="rnd">
            <a:solidFill>
              <a:srgbClr val="E19B3F"/>
            </a:solidFill>
          </a:ln>
        </p:spPr>
        <p:txBody>
          <a:bodyPr lIns="91433" tIns="45716" rIns="91433" bIns="45716" anchor="ctr">
            <a:spAutoFit/>
          </a:bodyPr>
          <a:lstStyle/>
          <a:p>
            <a:pPr algn="ctr">
              <a:defRPr/>
            </a:pPr>
            <a:r>
              <a:rPr lang="en-US" dirty="0">
                <a:latin typeface="+mn-lt"/>
              </a:rPr>
              <a:t>GFR </a:t>
            </a:r>
            <a:r>
              <a:rPr lang="nl-NL" b="1" dirty="0">
                <a:latin typeface="+mn-lt"/>
                <a:sym typeface="Symbol"/>
              </a:rPr>
              <a:t></a:t>
            </a:r>
            <a:endParaRPr lang="nl-NL" b="1" dirty="0">
              <a:latin typeface="+mn-lt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87413" y="4759796"/>
            <a:ext cx="2160587" cy="369324"/>
          </a:xfrm>
          <a:prstGeom prst="rect">
            <a:avLst/>
          </a:prstGeom>
          <a:noFill/>
          <a:ln w="25400" cap="rnd">
            <a:solidFill>
              <a:srgbClr val="0DB7C4"/>
            </a:solidFill>
          </a:ln>
        </p:spPr>
        <p:txBody>
          <a:bodyPr lIns="91433" tIns="45716" rIns="91433" bIns="45716" anchor="ctr">
            <a:spAutoFit/>
          </a:bodyPr>
          <a:lstStyle/>
          <a:p>
            <a:pPr algn="ctr">
              <a:defRPr/>
            </a:pPr>
            <a:r>
              <a:rPr lang="nl-NL" dirty="0" err="1">
                <a:latin typeface="+mn-lt"/>
              </a:rPr>
              <a:t>Albumin</a:t>
            </a:r>
            <a:r>
              <a:rPr lang="nl-NL" dirty="0">
                <a:latin typeface="+mn-lt"/>
              </a:rPr>
              <a:t> </a:t>
            </a:r>
            <a:r>
              <a:rPr lang="nl-NL" dirty="0" err="1">
                <a:latin typeface="+mn-lt"/>
              </a:rPr>
              <a:t>conc</a:t>
            </a:r>
            <a:r>
              <a:rPr lang="nl-NL" dirty="0">
                <a:latin typeface="+mn-lt"/>
              </a:rPr>
              <a:t>. </a:t>
            </a:r>
            <a:r>
              <a:rPr lang="nl-NL" b="1" dirty="0">
                <a:latin typeface="Arial" charset="0"/>
                <a:sym typeface="Symbol"/>
              </a:rPr>
              <a:t></a:t>
            </a:r>
            <a:endParaRPr lang="nl-NL" b="1" dirty="0">
              <a:latin typeface="+mn-lt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468000" y="6012000"/>
            <a:ext cx="5638800" cy="261602"/>
          </a:xfrm>
          <a:prstGeom prst="rect">
            <a:avLst/>
          </a:prstGeom>
          <a:noFill/>
        </p:spPr>
        <p:txBody>
          <a:bodyPr wrap="square" lIns="91433" tIns="45716" rIns="91433" bIns="45716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nl-NL" sz="1100" dirty="0" err="1">
                <a:solidFill>
                  <a:schemeClr val="bg1">
                    <a:lumMod val="50000"/>
                  </a:schemeClr>
                </a:solidFill>
              </a:rPr>
              <a:t>Abduljalil</a:t>
            </a:r>
            <a:r>
              <a:rPr lang="nl-NL" sz="1100" dirty="0">
                <a:solidFill>
                  <a:schemeClr val="bg1">
                    <a:lumMod val="50000"/>
                  </a:schemeClr>
                </a:solidFill>
              </a:rPr>
              <a:t> et al. 2012)</a:t>
            </a: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886136"/>
            <a:ext cx="1952130" cy="19521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983" y="6340601"/>
            <a:ext cx="1440000" cy="464914"/>
          </a:xfrm>
          <a:prstGeom prst="rect">
            <a:avLst/>
          </a:prstGeom>
        </p:spPr>
      </p:pic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562860" y="274639"/>
            <a:ext cx="8018280" cy="1143000"/>
          </a:xfrm>
        </p:spPr>
        <p:txBody>
          <a:bodyPr>
            <a:normAutofit fontScale="90000"/>
          </a:bodyPr>
          <a:lstStyle/>
          <a:p>
            <a:r>
              <a:rPr lang="nl-NL" altLang="en-US" dirty="0"/>
              <a:t>Pregnancy, Physiology </a:t>
            </a:r>
            <a:r>
              <a:rPr lang="nl-NL" altLang="en-US" dirty="0" smtClean="0"/>
              <a:t>&amp; Pharmacokinetics</a:t>
            </a:r>
          </a:p>
        </p:txBody>
      </p:sp>
    </p:spTree>
    <p:extLst>
      <p:ext uri="{BB962C8B-B14F-4D97-AF65-F5344CB8AC3E}">
        <p14:creationId xmlns:p14="http://schemas.microsoft.com/office/powerpoint/2010/main" val="115963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Pregnancy effect PK ARVs</a:t>
            </a:r>
            <a:endParaRPr lang="nl-NL" dirty="0" smtClean="0"/>
          </a:p>
        </p:txBody>
      </p:sp>
      <p:sp>
        <p:nvSpPr>
          <p:cNvPr id="3" name="Tekstvak 13"/>
          <p:cNvSpPr txBox="1">
            <a:spLocks noChangeArrowheads="1"/>
          </p:cNvSpPr>
          <p:nvPr/>
        </p:nvSpPr>
        <p:spPr bwMode="auto">
          <a:xfrm>
            <a:off x="468313" y="6012000"/>
            <a:ext cx="65516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100" dirty="0" smtClean="0"/>
              <a:t>PANNA </a:t>
            </a:r>
            <a:r>
              <a:rPr lang="nl-NL" sz="1100" dirty="0" err="1" smtClean="0"/>
              <a:t>study</a:t>
            </a:r>
            <a:r>
              <a:rPr lang="nl-NL" sz="1100" dirty="0" smtClean="0"/>
              <a:t> </a:t>
            </a:r>
            <a:r>
              <a:rPr lang="nl-NL" sz="1100" dirty="0" err="1" smtClean="0"/>
              <a:t>results</a:t>
            </a:r>
            <a:r>
              <a:rPr lang="nl-NL" sz="1100" dirty="0" smtClean="0"/>
              <a:t> </a:t>
            </a:r>
            <a:r>
              <a:rPr lang="nl-NL" sz="1100" dirty="0" err="1" smtClean="0"/>
              <a:t>summary</a:t>
            </a:r>
            <a:endParaRPr lang="nl-NL" sz="1100" dirty="0"/>
          </a:p>
        </p:txBody>
      </p:sp>
      <p:pic>
        <p:nvPicPr>
          <p:cNvPr id="4" name="Afbeelding 5" descr="AUC_no_boost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2152" y="1221738"/>
            <a:ext cx="7248240" cy="4464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983" y="6340601"/>
            <a:ext cx="1440000" cy="4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Pregnancy effect PK ARVs</a:t>
            </a:r>
            <a:endParaRPr lang="nl-NL" dirty="0" smtClean="0"/>
          </a:p>
        </p:txBody>
      </p:sp>
      <p:sp>
        <p:nvSpPr>
          <p:cNvPr id="3" name="Tekstvak 13"/>
          <p:cNvSpPr txBox="1">
            <a:spLocks noChangeArrowheads="1"/>
          </p:cNvSpPr>
          <p:nvPr/>
        </p:nvSpPr>
        <p:spPr bwMode="auto">
          <a:xfrm>
            <a:off x="468313" y="6012000"/>
            <a:ext cx="655161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100" dirty="0" smtClean="0"/>
              <a:t>PANNA </a:t>
            </a:r>
            <a:r>
              <a:rPr lang="nl-NL" sz="1100" dirty="0" err="1" smtClean="0"/>
              <a:t>study</a:t>
            </a:r>
            <a:r>
              <a:rPr lang="nl-NL" sz="1100" dirty="0" smtClean="0"/>
              <a:t> </a:t>
            </a:r>
            <a:r>
              <a:rPr lang="nl-NL" sz="1100" dirty="0" err="1" smtClean="0"/>
              <a:t>results</a:t>
            </a:r>
            <a:r>
              <a:rPr lang="nl-NL" sz="1100" dirty="0" smtClean="0"/>
              <a:t> </a:t>
            </a:r>
            <a:r>
              <a:rPr lang="nl-NL" sz="1100" dirty="0" err="1" smtClean="0"/>
              <a:t>summary</a:t>
            </a:r>
            <a:endParaRPr lang="nl-NL" sz="1100" dirty="0"/>
          </a:p>
        </p:txBody>
      </p:sp>
      <p:pic>
        <p:nvPicPr>
          <p:cNvPr id="4" name="Afbeelding 5" descr="AUC_no_boost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2152" y="1246790"/>
            <a:ext cx="7248240" cy="4464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2758958"/>
            <a:ext cx="6571030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For most ARVs: 25-30% 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lower exposure in pregnancy</a:t>
            </a:r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983" y="6340601"/>
            <a:ext cx="1440000" cy="46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6183</TotalTime>
  <Words>1512</Words>
  <Application>Microsoft Office PowerPoint</Application>
  <PresentationFormat>On-screen Show (4:3)</PresentationFormat>
  <Paragraphs>279</Paragraphs>
  <Slides>27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AIDS 2016_Template</vt:lpstr>
      <vt:lpstr>Prism 5</vt:lpstr>
      <vt:lpstr>ARVs &amp; DDIs in pregnancy</vt:lpstr>
      <vt:lpstr>Disclosures Angela Colbers</vt:lpstr>
      <vt:lpstr>Contents</vt:lpstr>
      <vt:lpstr>Pregnancy and HIV+</vt:lpstr>
      <vt:lpstr>Pregnancy and HIV+</vt:lpstr>
      <vt:lpstr>  </vt:lpstr>
      <vt:lpstr>Pregnancy, Physiology &amp; Pharmacokinetics</vt:lpstr>
      <vt:lpstr>Pregnancy effect PK ARVs</vt:lpstr>
      <vt:lpstr>Pregnancy effect PK ARVs</vt:lpstr>
      <vt:lpstr>Boosters in cART</vt:lpstr>
      <vt:lpstr>Boosters in cART effect of pregnancy</vt:lpstr>
      <vt:lpstr>Darunavir/ritonavir 800/100mg  QD</vt:lpstr>
      <vt:lpstr>Darunavir/cobicistat 800/150mg QD</vt:lpstr>
      <vt:lpstr>Recommendations darunavir/cobi</vt:lpstr>
      <vt:lpstr>Elvitegravir/cobicistat (150/150mg QD)</vt:lpstr>
      <vt:lpstr>Elvitegravir/cobicistat (150/150mg QD)</vt:lpstr>
      <vt:lpstr>Recommendations elvitegravir/cobi</vt:lpstr>
      <vt:lpstr>TAF and boosters</vt:lpstr>
      <vt:lpstr>PK dolutegravir in pregnancy</vt:lpstr>
      <vt:lpstr>PK dolutegravir with cations (iron) </vt:lpstr>
      <vt:lpstr>PK metformin with dolutegravir </vt:lpstr>
      <vt:lpstr>Take home messages</vt:lpstr>
      <vt:lpstr>Acknowledgements</vt:lpstr>
      <vt:lpstr>Questions?</vt:lpstr>
      <vt:lpstr>PowerPoint Presentation</vt:lpstr>
      <vt:lpstr>Boosters in cART</vt:lpstr>
      <vt:lpstr>Pregnancy and HIV+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Angela Colbers</cp:lastModifiedBy>
  <cp:revision>62</cp:revision>
  <cp:lastPrinted>2017-01-16T15:31:13Z</cp:lastPrinted>
  <dcterms:created xsi:type="dcterms:W3CDTF">2017-01-13T09:09:35Z</dcterms:created>
  <dcterms:modified xsi:type="dcterms:W3CDTF">2018-07-25T08:40:01Z</dcterms:modified>
</cp:coreProperties>
</file>